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57" r:id="rId2"/>
    <p:sldId id="258" r:id="rId3"/>
    <p:sldId id="256" r:id="rId4"/>
    <p:sldId id="260" r:id="rId5"/>
    <p:sldId id="262" r:id="rId6"/>
    <p:sldId id="268" r:id="rId7"/>
    <p:sldId id="267" r:id="rId8"/>
    <p:sldId id="275" r:id="rId9"/>
    <p:sldId id="276" r:id="rId10"/>
    <p:sldId id="277" r:id="rId11"/>
    <p:sldId id="278" r:id="rId12"/>
    <p:sldId id="279" r:id="rId13"/>
    <p:sldId id="280" r:id="rId14"/>
    <p:sldId id="265" r:id="rId15"/>
    <p:sldId id="294" r:id="rId16"/>
    <p:sldId id="266" r:id="rId17"/>
    <p:sldId id="269" r:id="rId18"/>
    <p:sldId id="270" r:id="rId19"/>
    <p:sldId id="271" r:id="rId20"/>
    <p:sldId id="272" r:id="rId21"/>
    <p:sldId id="281" r:id="rId22"/>
    <p:sldId id="282" r:id="rId23"/>
    <p:sldId id="273" r:id="rId24"/>
    <p:sldId id="284" r:id="rId25"/>
    <p:sldId id="283" r:id="rId26"/>
    <p:sldId id="274" r:id="rId27"/>
    <p:sldId id="285" r:id="rId28"/>
    <p:sldId id="297" r:id="rId29"/>
    <p:sldId id="295" r:id="rId30"/>
    <p:sldId id="302" r:id="rId31"/>
    <p:sldId id="261" r:id="rId32"/>
    <p:sldId id="263" r:id="rId33"/>
    <p:sldId id="299" r:id="rId34"/>
    <p:sldId id="300" r:id="rId35"/>
    <p:sldId id="301" r:id="rId36"/>
  </p:sldIdLst>
  <p:sldSz cx="9144000" cy="5143500" type="screen16x9"/>
  <p:notesSz cx="6858000" cy="9144000"/>
  <p:embeddedFontLst>
    <p:embeddedFont>
      <p:font typeface="Bookman Old Style" panose="02050604050505020204"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Trebuchet MS" panose="020B0603020202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4.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PADMINI%20G%20M%20S\OneDrive\Desktop\MINI%20PROJECT\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DMINI%20G%20M%20S\OneDrive\Desktop\MINI%20PROJECT\char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lt1"/>
                </a:solidFill>
                <a:latin typeface="+mn-lt"/>
                <a:ea typeface="+mn-ea"/>
                <a:cs typeface="+mn-cs"/>
              </a:defRPr>
            </a:pPr>
            <a:r>
              <a:rPr lang="en-IN" sz="1200" b="0" dirty="0">
                <a:solidFill>
                  <a:srgbClr val="FF0000"/>
                </a:solidFill>
                <a:latin typeface="Bookman Old Style" panose="02050604050505020204" pitchFamily="18" charset="0"/>
              </a:rPr>
              <a:t>PREVIOUS</a:t>
            </a:r>
            <a:r>
              <a:rPr lang="en-IN" sz="1200" b="0" baseline="0" dirty="0">
                <a:solidFill>
                  <a:srgbClr val="FF0000"/>
                </a:solidFill>
                <a:latin typeface="Bookman Old Style" panose="02050604050505020204" pitchFamily="18" charset="0"/>
              </a:rPr>
              <a:t> PSNR &amp; MSE VALUES</a:t>
            </a:r>
            <a:endParaRPr lang="en-IN" sz="1200" b="0" dirty="0">
              <a:solidFill>
                <a:srgbClr val="FF0000"/>
              </a:solidFill>
              <a:latin typeface="Bookman Old Style" panose="02050604050505020204" pitchFamily="18" charset="0"/>
            </a:endParaRPr>
          </a:p>
        </c:rich>
      </c:tx>
      <c:layout>
        <c:manualLayout>
          <c:xMode val="edge"/>
          <c:yMode val="edge"/>
          <c:x val="0.12467980234865006"/>
          <c:y val="3.1433947089088116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Sheet1!$E$15</c:f>
              <c:strCache>
                <c:ptCount val="1"/>
                <c:pt idx="0">
                  <c:v>Input Message Size (bytes)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Sheet1!$E$16:$E$19</c:f>
              <c:numCache>
                <c:formatCode>General</c:formatCode>
                <c:ptCount val="4"/>
                <c:pt idx="0">
                  <c:v>17</c:v>
                </c:pt>
                <c:pt idx="1">
                  <c:v>600</c:v>
                </c:pt>
                <c:pt idx="2">
                  <c:v>800</c:v>
                </c:pt>
                <c:pt idx="3">
                  <c:v>1000</c:v>
                </c:pt>
              </c:numCache>
            </c:numRef>
          </c:val>
          <c:extLst>
            <c:ext xmlns:c16="http://schemas.microsoft.com/office/drawing/2014/chart" uri="{C3380CC4-5D6E-409C-BE32-E72D297353CC}">
              <c16:uniqueId val="{00000000-3389-4431-B243-E6C8D6AF64DA}"/>
            </c:ext>
          </c:extLst>
        </c:ser>
        <c:ser>
          <c:idx val="1"/>
          <c:order val="1"/>
          <c:tx>
            <c:strRef>
              <c:f>Sheet1!$K$16</c:f>
              <c:strCache>
                <c:ptCount val="1"/>
                <c:pt idx="0">
                  <c:v>Previous PSNR (db)</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Sheet1!$K$17:$K$20</c:f>
              <c:numCache>
                <c:formatCode>General</c:formatCode>
                <c:ptCount val="4"/>
                <c:pt idx="0">
                  <c:v>79.578964697000004</c:v>
                </c:pt>
                <c:pt idx="1">
                  <c:v>71.754545656000005</c:v>
                </c:pt>
                <c:pt idx="2">
                  <c:v>67.313436479999993</c:v>
                </c:pt>
                <c:pt idx="3">
                  <c:v>64.978854600000005</c:v>
                </c:pt>
              </c:numCache>
            </c:numRef>
          </c:val>
          <c:extLst>
            <c:ext xmlns:c16="http://schemas.microsoft.com/office/drawing/2014/chart" uri="{C3380CC4-5D6E-409C-BE32-E72D297353CC}">
              <c16:uniqueId val="{00000001-3389-4431-B243-E6C8D6AF64DA}"/>
            </c:ext>
          </c:extLst>
        </c:ser>
        <c:ser>
          <c:idx val="2"/>
          <c:order val="2"/>
          <c:tx>
            <c:strRef>
              <c:f>Sheet1!$L$16</c:f>
              <c:strCache>
                <c:ptCount val="1"/>
                <c:pt idx="0">
                  <c:v>Previous MSE values</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Sheet1!$L$17:$L$20</c:f>
              <c:numCache>
                <c:formatCode>General</c:formatCode>
                <c:ptCount val="4"/>
                <c:pt idx="0">
                  <c:v>1.5978559999999999E-2</c:v>
                </c:pt>
                <c:pt idx="1">
                  <c:v>0.3105463</c:v>
                </c:pt>
                <c:pt idx="2">
                  <c:v>0.30074562999999999</c:v>
                </c:pt>
                <c:pt idx="3">
                  <c:v>0.45282359999999999</c:v>
                </c:pt>
              </c:numCache>
            </c:numRef>
          </c:val>
          <c:extLst>
            <c:ext xmlns:c16="http://schemas.microsoft.com/office/drawing/2014/chart" uri="{C3380CC4-5D6E-409C-BE32-E72D297353CC}">
              <c16:uniqueId val="{00000002-3389-4431-B243-E6C8D6AF64DA}"/>
            </c:ext>
          </c:extLst>
        </c:ser>
        <c:dLbls>
          <c:dLblPos val="outEnd"/>
          <c:showLegendKey val="0"/>
          <c:showVal val="1"/>
          <c:showCatName val="0"/>
          <c:showSerName val="0"/>
          <c:showPercent val="0"/>
          <c:showBubbleSize val="0"/>
        </c:dLbls>
        <c:gapWidth val="444"/>
        <c:overlap val="-90"/>
        <c:axId val="626749072"/>
        <c:axId val="626096016"/>
      </c:barChart>
      <c:catAx>
        <c:axId val="6267490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lt1"/>
                </a:solidFill>
                <a:latin typeface="+mn-lt"/>
                <a:ea typeface="+mn-ea"/>
                <a:cs typeface="+mn-cs"/>
              </a:defRPr>
            </a:pPr>
            <a:endParaRPr lang="en-US"/>
          </a:p>
        </c:txPr>
        <c:crossAx val="626096016"/>
        <c:crosses val="autoZero"/>
        <c:auto val="1"/>
        <c:lblAlgn val="ctr"/>
        <c:lblOffset val="100"/>
        <c:noMultiLvlLbl val="0"/>
      </c:catAx>
      <c:valAx>
        <c:axId val="626096016"/>
        <c:scaling>
          <c:orientation val="minMax"/>
        </c:scaling>
        <c:delete val="1"/>
        <c:axPos val="l"/>
        <c:numFmt formatCode="General" sourceLinked="1"/>
        <c:majorTickMark val="none"/>
        <c:minorTickMark val="none"/>
        <c:tickLblPos val="nextTo"/>
        <c:crossAx val="62674907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5"/>
    </a:solidFill>
    <a:ln w="25400" cap="flat" cmpd="sng" algn="ctr">
      <a:solidFill>
        <a:schemeClr val="accent5">
          <a:shade val="15000"/>
        </a:schemeClr>
      </a:solidFill>
      <a:prstDash val="solid"/>
    </a:ln>
    <a:effectLst/>
  </c:spPr>
  <c:txPr>
    <a:bodyPr/>
    <a:lstStyle/>
    <a:p>
      <a:pPr>
        <a:defRPr>
          <a:solidFill>
            <a:schemeClr val="lt1"/>
          </a:solidFill>
          <a:latin typeface="+mn-lt"/>
          <a:ea typeface="+mn-ea"/>
          <a:cs typeface="+mn-cs"/>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lt1"/>
                </a:solidFill>
                <a:latin typeface="+mn-lt"/>
                <a:ea typeface="+mn-ea"/>
                <a:cs typeface="+mn-cs"/>
              </a:defRPr>
            </a:pPr>
            <a:r>
              <a:rPr lang="en-IN" sz="1200" b="0" dirty="0">
                <a:solidFill>
                  <a:srgbClr val="FF0000"/>
                </a:solidFill>
                <a:latin typeface="Bookman Old Style" panose="02050604050505020204" pitchFamily="18" charset="0"/>
              </a:rPr>
              <a:t>RESULTING</a:t>
            </a:r>
            <a:r>
              <a:rPr lang="en-IN" sz="1200" b="0" baseline="0" dirty="0">
                <a:solidFill>
                  <a:srgbClr val="FF0000"/>
                </a:solidFill>
                <a:latin typeface="Bookman Old Style" panose="02050604050505020204" pitchFamily="18" charset="0"/>
              </a:rPr>
              <a:t> PSNR &amp; MSE VALUES</a:t>
            </a:r>
            <a:endParaRPr lang="en-IN" sz="1200" b="0" dirty="0">
              <a:solidFill>
                <a:srgbClr val="FF0000"/>
              </a:solidFill>
              <a:latin typeface="Bookman Old Style" panose="02050604050505020204" pitchFamily="18" charset="0"/>
            </a:endParaRPr>
          </a:p>
        </c:rich>
      </c:tx>
      <c:layout>
        <c:manualLayout>
          <c:xMode val="edge"/>
          <c:yMode val="edge"/>
          <c:x val="0.10395943464813377"/>
          <c:y val="4.0404040404040407E-2"/>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lt1"/>
              </a:solidFill>
              <a:latin typeface="+mn-lt"/>
              <a:ea typeface="+mn-ea"/>
              <a:cs typeface="+mn-cs"/>
            </a:defRPr>
          </a:pPr>
          <a:endParaRPr lang="en-US"/>
        </a:p>
      </c:txPr>
    </c:title>
    <c:autoTitleDeleted val="0"/>
    <c:plotArea>
      <c:layout/>
      <c:barChart>
        <c:barDir val="col"/>
        <c:grouping val="clustered"/>
        <c:varyColors val="0"/>
        <c:ser>
          <c:idx val="0"/>
          <c:order val="0"/>
          <c:tx>
            <c:strRef>
              <c:f>Sheet1!$E$15</c:f>
              <c:strCache>
                <c:ptCount val="1"/>
                <c:pt idx="0">
                  <c:v>Input Message Size (bytes)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Sheet1!$E$16:$E$19</c:f>
              <c:numCache>
                <c:formatCode>General</c:formatCode>
                <c:ptCount val="4"/>
                <c:pt idx="0">
                  <c:v>17</c:v>
                </c:pt>
                <c:pt idx="1">
                  <c:v>600</c:v>
                </c:pt>
                <c:pt idx="2">
                  <c:v>800</c:v>
                </c:pt>
                <c:pt idx="3">
                  <c:v>1000</c:v>
                </c:pt>
              </c:numCache>
            </c:numRef>
          </c:val>
          <c:extLst>
            <c:ext xmlns:c16="http://schemas.microsoft.com/office/drawing/2014/chart" uri="{C3380CC4-5D6E-409C-BE32-E72D297353CC}">
              <c16:uniqueId val="{00000000-75DA-43F0-836E-B13C24FD7EE6}"/>
            </c:ext>
          </c:extLst>
        </c:ser>
        <c:ser>
          <c:idx val="3"/>
          <c:order val="3"/>
          <c:tx>
            <c:strRef>
              <c:f>Sheet1!$H$15</c:f>
              <c:strCache>
                <c:ptCount val="1"/>
                <c:pt idx="0">
                  <c:v>Resulting PSNR (db)</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Sheet1!$H$16:$H$19</c:f>
              <c:numCache>
                <c:formatCode>General</c:formatCode>
                <c:ptCount val="4"/>
                <c:pt idx="0">
                  <c:v>84.079749280000001</c:v>
                </c:pt>
                <c:pt idx="1">
                  <c:v>74.069233670000003</c:v>
                </c:pt>
                <c:pt idx="2">
                  <c:v>71.360145889999998</c:v>
                </c:pt>
                <c:pt idx="3">
                  <c:v>68.456978019999994</c:v>
                </c:pt>
              </c:numCache>
            </c:numRef>
          </c:val>
          <c:extLst>
            <c:ext xmlns:c16="http://schemas.microsoft.com/office/drawing/2014/chart" uri="{C3380CC4-5D6E-409C-BE32-E72D297353CC}">
              <c16:uniqueId val="{00000001-75DA-43F0-836E-B13C24FD7EE6}"/>
            </c:ext>
          </c:extLst>
        </c:ser>
        <c:ser>
          <c:idx val="4"/>
          <c:order val="4"/>
          <c:tx>
            <c:strRef>
              <c:f>Sheet1!$I$15</c:f>
              <c:strCache>
                <c:ptCount val="1"/>
                <c:pt idx="0">
                  <c:v>Resulting MSE</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Sheet1!$I$16:$I$19</c:f>
              <c:numCache>
                <c:formatCode>General</c:formatCode>
                <c:ptCount val="4"/>
                <c:pt idx="0">
                  <c:v>2.5416000000000002E-4</c:v>
                </c:pt>
                <c:pt idx="1">
                  <c:v>2.5477500000000001E-3</c:v>
                </c:pt>
                <c:pt idx="2">
                  <c:v>2.8990999999999999E-3</c:v>
                </c:pt>
                <c:pt idx="3">
                  <c:v>4.0712300000000003E-3</c:v>
                </c:pt>
              </c:numCache>
            </c:numRef>
          </c:val>
          <c:extLst>
            <c:ext xmlns:c16="http://schemas.microsoft.com/office/drawing/2014/chart" uri="{C3380CC4-5D6E-409C-BE32-E72D297353CC}">
              <c16:uniqueId val="{00000002-75DA-43F0-836E-B13C24FD7EE6}"/>
            </c:ext>
          </c:extLst>
        </c:ser>
        <c:dLbls>
          <c:dLblPos val="outEnd"/>
          <c:showLegendKey val="0"/>
          <c:showVal val="1"/>
          <c:showCatName val="0"/>
          <c:showSerName val="0"/>
          <c:showPercent val="0"/>
          <c:showBubbleSize val="0"/>
        </c:dLbls>
        <c:gapWidth val="444"/>
        <c:overlap val="-90"/>
        <c:axId val="634983184"/>
        <c:axId val="226752256"/>
        <c:extLst>
          <c:ext xmlns:c15="http://schemas.microsoft.com/office/drawing/2012/chart" uri="{02D57815-91ED-43cb-92C2-25804820EDAC}">
            <c15:filteredBarSeries>
              <c15:ser>
                <c:idx val="1"/>
                <c:order val="1"/>
                <c:tx>
                  <c:strRef>
                    <c:extLst>
                      <c:ext uri="{02D57815-91ED-43cb-92C2-25804820EDAC}">
                        <c15:formulaRef>
                          <c15:sqref>Sheet1!$F$15</c15:sqref>
                        </c15:formulaRef>
                      </c:ext>
                    </c:extLst>
                    <c:strCache>
                      <c:ptCount val="1"/>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val>
                  <c:numRef>
                    <c:extLst>
                      <c:ext uri="{02D57815-91ED-43cb-92C2-25804820EDAC}">
                        <c15:formulaRef>
                          <c15:sqref>Sheet1!$F$16:$F$19</c15:sqref>
                        </c15:formulaRef>
                      </c:ext>
                    </c:extLst>
                    <c:numCache>
                      <c:formatCode>General</c:formatCode>
                      <c:ptCount val="4"/>
                    </c:numCache>
                  </c:numRef>
                </c:val>
                <c:extLst>
                  <c:ext xmlns:c16="http://schemas.microsoft.com/office/drawing/2014/chart" uri="{C3380CC4-5D6E-409C-BE32-E72D297353CC}">
                    <c16:uniqueId val="{00000003-75DA-43F0-836E-B13C24FD7EE6}"/>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Sheet1!$G$15</c15:sqref>
                        </c15:formulaRef>
                      </c:ext>
                    </c:extLst>
                    <c:strCache>
                      <c:ptCount val="1"/>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extLst xmlns:c15="http://schemas.microsoft.com/office/drawing/2012/chart">
                      <c:ext xmlns:c15="http://schemas.microsoft.com/office/drawing/2012/chart" uri="{02D57815-91ED-43cb-92C2-25804820EDAC}">
                        <c15:formulaRef>
                          <c15:sqref>Sheet1!$G$16:$G$19</c15:sqref>
                        </c15:formulaRef>
                      </c:ext>
                    </c:extLst>
                    <c:numCache>
                      <c:formatCode>General</c:formatCode>
                      <c:ptCount val="4"/>
                    </c:numCache>
                  </c:numRef>
                </c:val>
                <c:extLst xmlns:c15="http://schemas.microsoft.com/office/drawing/2012/chart">
                  <c:ext xmlns:c16="http://schemas.microsoft.com/office/drawing/2014/chart" uri="{C3380CC4-5D6E-409C-BE32-E72D297353CC}">
                    <c16:uniqueId val="{00000004-75DA-43F0-836E-B13C24FD7EE6}"/>
                  </c:ext>
                </c:extLst>
              </c15:ser>
            </c15:filteredBarSeries>
          </c:ext>
        </c:extLst>
      </c:barChart>
      <c:catAx>
        <c:axId val="6349831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lt1"/>
                </a:solidFill>
                <a:latin typeface="+mn-lt"/>
                <a:ea typeface="+mn-ea"/>
                <a:cs typeface="+mn-cs"/>
              </a:defRPr>
            </a:pPr>
            <a:endParaRPr lang="en-US"/>
          </a:p>
        </c:txPr>
        <c:crossAx val="226752256"/>
        <c:crosses val="autoZero"/>
        <c:auto val="1"/>
        <c:lblAlgn val="ctr"/>
        <c:lblOffset val="100"/>
        <c:noMultiLvlLbl val="0"/>
      </c:catAx>
      <c:valAx>
        <c:axId val="226752256"/>
        <c:scaling>
          <c:orientation val="minMax"/>
        </c:scaling>
        <c:delete val="1"/>
        <c:axPos val="l"/>
        <c:numFmt formatCode="General" sourceLinked="1"/>
        <c:majorTickMark val="none"/>
        <c:minorTickMark val="none"/>
        <c:tickLblPos val="nextTo"/>
        <c:crossAx val="6349831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legend>
    <c:plotVisOnly val="1"/>
    <c:dispBlanksAs val="gap"/>
    <c:showDLblsOverMax val="0"/>
  </c:chart>
  <c:spPr>
    <a:solidFill>
      <a:schemeClr val="accent5"/>
    </a:solidFill>
    <a:ln w="25400" cap="flat" cmpd="sng" algn="ctr">
      <a:solidFill>
        <a:schemeClr val="accent5">
          <a:shade val="15000"/>
        </a:schemeClr>
      </a:solidFill>
      <a:prstDash val="solid"/>
    </a:ln>
    <a:effectLst/>
  </c:spPr>
  <c:txPr>
    <a:bodyPr/>
    <a:lstStyle/>
    <a:p>
      <a:pPr>
        <a:defRPr>
          <a:solidFill>
            <a:schemeClr val="lt1"/>
          </a:solidFill>
          <a:latin typeface="+mn-lt"/>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92881" y="1272200"/>
            <a:ext cx="8715375" cy="857400"/>
          </a:xfrm>
        </p:spPr>
        <p:txBody>
          <a:bodyPr/>
          <a:lstStyle/>
          <a:p>
            <a:r>
              <a:rPr lang="en-IN" sz="2400" i="0" u="none" strike="noStrike" dirty="0">
                <a:solidFill>
                  <a:srgbClr val="000000"/>
                </a:solidFill>
                <a:effectLst/>
                <a:latin typeface="Bookman Old Style" panose="02050604050505020204" pitchFamily="18" charset="0"/>
              </a:rPr>
              <a:t>RANDOMIZED LEAST SIGNIFICANT BIT(LSB) EMBEDDING IMAGE STEGANOGRAPHY WITH ADVANCED ENCRYPTION STANDARD(AES) ALGORITHM</a:t>
            </a:r>
            <a:endParaRPr lang="en-US" sz="4400" dirty="0">
              <a:latin typeface="Bookman Old Style" panose="02050604050505020204" pitchFamily="18" charset="0"/>
            </a:endParaRPr>
          </a:p>
        </p:txBody>
      </p:sp>
      <p:sp>
        <p:nvSpPr>
          <p:cNvPr id="3" name="TextBox 2"/>
          <p:cNvSpPr txBox="1"/>
          <p:nvPr/>
        </p:nvSpPr>
        <p:spPr>
          <a:xfrm>
            <a:off x="400343" y="2919896"/>
            <a:ext cx="4571999" cy="1517723"/>
          </a:xfrm>
          <a:prstGeom prst="rect">
            <a:avLst/>
          </a:prstGeom>
          <a:noFill/>
        </p:spPr>
        <p:txBody>
          <a:bodyPr wrap="square" rtlCol="0">
            <a:spAutoFit/>
          </a:bodyPr>
          <a:lstStyle/>
          <a:p>
            <a:r>
              <a:rPr lang="en-US" sz="1600" b="1" dirty="0">
                <a:latin typeface="Bookman Old Style" panose="02050604050505020204" pitchFamily="18" charset="0"/>
              </a:rPr>
              <a:t>Team Details:</a:t>
            </a:r>
          </a:p>
          <a:p>
            <a:r>
              <a:rPr lang="en-US" sz="1600" b="1" dirty="0">
                <a:latin typeface="Bookman Old Style" panose="02050604050505020204" pitchFamily="18" charset="0"/>
              </a:rPr>
              <a:t>               </a:t>
            </a:r>
            <a:r>
              <a:rPr lang="en-US" b="1" dirty="0">
                <a:latin typeface="Bookman Old Style" panose="02050604050505020204" pitchFamily="18" charset="0"/>
              </a:rPr>
              <a:t>TEAM- 1 </a:t>
            </a:r>
          </a:p>
          <a:p>
            <a:pPr marL="342900" indent="-342900">
              <a:lnSpc>
                <a:spcPct val="150000"/>
              </a:lnSpc>
              <a:buFont typeface="+mj-lt"/>
              <a:buAutoNum type="arabicPeriod"/>
            </a:pPr>
            <a:r>
              <a:rPr lang="en-US" dirty="0">
                <a:latin typeface="Bookman Old Style" panose="02050604050505020204" pitchFamily="18" charset="0"/>
              </a:rPr>
              <a:t>G M S Padmini (20EG105415)</a:t>
            </a:r>
          </a:p>
          <a:p>
            <a:pPr marL="342900" indent="-342900">
              <a:lnSpc>
                <a:spcPct val="150000"/>
              </a:lnSpc>
              <a:buFont typeface="+mj-lt"/>
              <a:buAutoNum type="arabicPeriod"/>
            </a:pPr>
            <a:r>
              <a:rPr lang="en-US" dirty="0">
                <a:latin typeface="Bookman Old Style" panose="02050604050505020204" pitchFamily="18" charset="0"/>
              </a:rPr>
              <a:t>B Vaishnavi (20EG105406)</a:t>
            </a:r>
          </a:p>
          <a:p>
            <a:pPr marL="342900" indent="-342900">
              <a:lnSpc>
                <a:spcPct val="150000"/>
              </a:lnSpc>
              <a:buFont typeface="+mj-lt"/>
              <a:buAutoNum type="arabicPeriod"/>
            </a:pPr>
            <a:r>
              <a:rPr lang="en-US" dirty="0">
                <a:latin typeface="Bookman Old Style" panose="02050604050505020204" pitchFamily="18" charset="0"/>
              </a:rPr>
              <a:t>CH Shreya (20EG105407)</a:t>
            </a:r>
          </a:p>
        </p:txBody>
      </p:sp>
      <p:sp>
        <p:nvSpPr>
          <p:cNvPr id="8" name="TextBox 7"/>
          <p:cNvSpPr txBox="1"/>
          <p:nvPr/>
        </p:nvSpPr>
        <p:spPr>
          <a:xfrm>
            <a:off x="5214937" y="2809465"/>
            <a:ext cx="2326294" cy="1435521"/>
          </a:xfrm>
          <a:prstGeom prst="rect">
            <a:avLst/>
          </a:prstGeom>
          <a:noFill/>
        </p:spPr>
        <p:txBody>
          <a:bodyPr wrap="square" rtlCol="0">
            <a:spAutoFit/>
          </a:bodyPr>
          <a:lstStyle/>
          <a:p>
            <a:pPr>
              <a:lnSpc>
                <a:spcPct val="150000"/>
              </a:lnSpc>
            </a:pPr>
            <a:r>
              <a:rPr lang="en-US" sz="1600" b="1" dirty="0">
                <a:latin typeface="Bookman Old Style" panose="02050604050505020204" pitchFamily="18" charset="0"/>
              </a:rPr>
              <a:t>Project Supervisor:  </a:t>
            </a:r>
          </a:p>
          <a:p>
            <a:pPr>
              <a:lnSpc>
                <a:spcPct val="150000"/>
              </a:lnSpc>
            </a:pPr>
            <a:endParaRPr lang="en" sz="1400" b="0" i="0" u="none" strike="noStrike" cap="none" dirty="0">
              <a:solidFill>
                <a:srgbClr val="000000"/>
              </a:solidFill>
              <a:latin typeface="Bookman Old Style" panose="02050604050505020204" pitchFamily="18" charset="0"/>
              <a:ea typeface="Calibri"/>
              <a:cs typeface="Calibri"/>
              <a:sym typeface="Calibri"/>
            </a:endParaRPr>
          </a:p>
          <a:p>
            <a:pPr>
              <a:lnSpc>
                <a:spcPct val="150000"/>
              </a:lnSpc>
            </a:pPr>
            <a:r>
              <a:rPr lang="en" sz="1400" b="0" i="0" u="none" strike="noStrike" cap="none" dirty="0">
                <a:solidFill>
                  <a:srgbClr val="000000"/>
                </a:solidFill>
                <a:latin typeface="Bookman Old Style" panose="02050604050505020204" pitchFamily="18" charset="0"/>
                <a:ea typeface="Calibri"/>
                <a:cs typeface="Calibri"/>
                <a:sym typeface="Calibri"/>
              </a:rPr>
              <a:t>Dr.K Madhuri</a:t>
            </a:r>
            <a:endParaRPr lang="en-US" sz="1400" b="0" i="0" u="none" strike="noStrike" cap="none" dirty="0">
              <a:solidFill>
                <a:srgbClr val="000000"/>
              </a:solidFill>
              <a:latin typeface="Bookman Old Style" panose="02050604050505020204" pitchFamily="18" charset="0"/>
              <a:ea typeface="Calibri"/>
              <a:cs typeface="Calibri"/>
              <a:sym typeface="Calibri"/>
            </a:endParaRPr>
          </a:p>
          <a:p>
            <a:pPr>
              <a:lnSpc>
                <a:spcPct val="150000"/>
              </a:lnSpc>
            </a:pPr>
            <a:r>
              <a:rPr lang="en-US" sz="1600" dirty="0">
                <a:latin typeface="Bookman Old Style" panose="02050604050505020204" pitchFamily="18" charset="0"/>
                <a:ea typeface="Calibri"/>
                <a:cs typeface="Calibri"/>
                <a:sym typeface="Calibri"/>
              </a:rPr>
              <a:t>Associate Professor</a:t>
            </a:r>
            <a:endParaRPr lang="en-US" sz="1600" dirty="0">
              <a:latin typeface="Bookman Old Style" panose="02050604050505020204" pitchFamily="18" charset="0"/>
            </a:endParaRPr>
          </a:p>
        </p:txBody>
      </p:sp>
      <p:sp>
        <p:nvSpPr>
          <p:cNvPr id="4" name="Date Placeholder 3"/>
          <p:cNvSpPr>
            <a:spLocks noGrp="1"/>
          </p:cNvSpPr>
          <p:nvPr>
            <p:ph type="dt" idx="10"/>
          </p:nvPr>
        </p:nvSpPr>
        <p:spPr/>
        <p:txBody>
          <a:bodyPr/>
          <a:lstStyle/>
          <a:p>
            <a:endParaRPr lang="en-US" dirty="0"/>
          </a:p>
        </p:txBody>
      </p:sp>
      <p:sp>
        <p:nvSpPr>
          <p:cNvPr id="5" name="Footer Placeholder 4"/>
          <p:cNvSpPr>
            <a:spLocks noGrp="1"/>
          </p:cNvSpPr>
          <p:nvPr>
            <p:ph type="ftr" idx="11"/>
          </p:nvPr>
        </p:nvSpPr>
        <p:spPr/>
        <p:txBody>
          <a:bodyPr/>
          <a:lstStyle/>
          <a:p>
            <a:r>
              <a:rPr lang="en-US" dirty="0"/>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C9263D-0C27-8F28-9CFE-4BF79AD04B64}"/>
              </a:ext>
            </a:extLst>
          </p:cNvPr>
          <p:cNvSpPr>
            <a:spLocks noGrp="1"/>
          </p:cNvSpPr>
          <p:nvPr>
            <p:ph type="body" idx="2"/>
          </p:nvPr>
        </p:nvSpPr>
        <p:spPr>
          <a:xfrm>
            <a:off x="228600" y="524451"/>
            <a:ext cx="8686799" cy="3938423"/>
          </a:xfrm>
        </p:spPr>
        <p:txBody>
          <a:bodyPr/>
          <a:lstStyle/>
          <a:p>
            <a:endParaRPr lang="en-US" dirty="0"/>
          </a:p>
          <a:p>
            <a:endParaRPr lang="en-IN" dirty="0"/>
          </a:p>
          <a:p>
            <a:endParaRPr lang="en-IN" dirty="0"/>
          </a:p>
          <a:p>
            <a:endParaRPr lang="en-IN" dirty="0"/>
          </a:p>
          <a:p>
            <a:endParaRPr lang="en-IN" dirty="0"/>
          </a:p>
          <a:p>
            <a:endParaRPr lang="en-IN" dirty="0"/>
          </a:p>
          <a:p>
            <a:pPr rtl="0">
              <a:spcBef>
                <a:spcPts val="0"/>
              </a:spcBef>
              <a:spcAft>
                <a:spcPts val="0"/>
              </a:spcAft>
            </a:pPr>
            <a:r>
              <a:rPr lang="en-US" sz="1600" b="0" i="0" u="none" strike="noStrike" dirty="0">
                <a:solidFill>
                  <a:srgbClr val="000000"/>
                </a:solidFill>
                <a:effectLst/>
                <a:latin typeface="Times New Roman" panose="02020603050405020304" pitchFamily="18" charset="0"/>
              </a:rPr>
              <a:t>Each character needs 3 pixels to encode it</a:t>
            </a:r>
            <a:endParaRPr lang="en-US" sz="1600" b="0" dirty="0">
              <a:effectLst/>
            </a:endParaRPr>
          </a:p>
          <a:p>
            <a:br>
              <a:rPr lang="en-US" dirty="0"/>
            </a:br>
            <a:endParaRPr lang="en-IN" dirty="0"/>
          </a:p>
        </p:txBody>
      </p:sp>
      <p:sp>
        <p:nvSpPr>
          <p:cNvPr id="5" name="Date Placeholder 4">
            <a:extLst>
              <a:ext uri="{FF2B5EF4-FFF2-40B4-BE49-F238E27FC236}">
                <a16:creationId xmlns:a16="http://schemas.microsoft.com/office/drawing/2014/main" id="{2CC0BCE5-B816-02BB-545E-F21F46C5B6E6}"/>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ABAD32B8-A804-4E3F-35CC-85C0A8CBC2D4}"/>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394BB2A5-AE4D-245E-7E2F-B419B5C70CBE}"/>
              </a:ext>
            </a:extLst>
          </p:cNvPr>
          <p:cNvSpPr>
            <a:spLocks noGrp="1"/>
          </p:cNvSpPr>
          <p:nvPr>
            <p:ph type="sldNum" idx="12"/>
          </p:nvPr>
        </p:nvSpPr>
        <p:spPr>
          <a:xfrm>
            <a:off x="2882836" y="5350938"/>
            <a:ext cx="774764" cy="68642"/>
          </a:xfrm>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2050" name="Picture 2">
            <a:extLst>
              <a:ext uri="{FF2B5EF4-FFF2-40B4-BE49-F238E27FC236}">
                <a16:creationId xmlns:a16="http://schemas.microsoft.com/office/drawing/2014/main" id="{2730EE97-0C33-58B7-CD2E-7EB86C40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 y="656304"/>
            <a:ext cx="3012281" cy="11331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259B8F5-0028-87F0-C415-0BE4CB760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213" y="926037"/>
            <a:ext cx="2457450" cy="1619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3F5809-1B90-D503-7776-870B149A1962}"/>
              </a:ext>
            </a:extLst>
          </p:cNvPr>
          <p:cNvSpPr txBox="1"/>
          <p:nvPr/>
        </p:nvSpPr>
        <p:spPr>
          <a:xfrm>
            <a:off x="5614987" y="2598213"/>
            <a:ext cx="4572000"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Times New Roman" panose="02020603050405020304" pitchFamily="18" charset="0"/>
              </a:rPr>
              <a:t>LSB in each </a:t>
            </a:r>
            <a:r>
              <a:rPr lang="en-US" sz="1400" b="0" i="0" u="none" strike="noStrike" dirty="0" err="1">
                <a:solidFill>
                  <a:srgbClr val="000000"/>
                </a:solidFill>
                <a:effectLst/>
                <a:latin typeface="Times New Roman" panose="02020603050405020304" pitchFamily="18" charset="0"/>
              </a:rPr>
              <a:t>colour</a:t>
            </a:r>
            <a:r>
              <a:rPr lang="en-US" sz="1400" b="0" i="0" u="none" strike="noStrike" dirty="0">
                <a:solidFill>
                  <a:srgbClr val="000000"/>
                </a:solidFill>
                <a:effectLst/>
                <a:latin typeface="Times New Roman" panose="02020603050405020304" pitchFamily="18" charset="0"/>
              </a:rPr>
              <a:t> of the pixel</a:t>
            </a:r>
            <a:endParaRPr lang="en-US" b="0" dirty="0">
              <a:effectLst/>
            </a:endParaRPr>
          </a:p>
          <a:p>
            <a:br>
              <a:rPr lang="en-US" dirty="0"/>
            </a:br>
            <a:endParaRPr lang="en-IN" dirty="0"/>
          </a:p>
        </p:txBody>
      </p:sp>
      <p:pic>
        <p:nvPicPr>
          <p:cNvPr id="1026" name="Picture 2">
            <a:extLst>
              <a:ext uri="{FF2B5EF4-FFF2-40B4-BE49-F238E27FC236}">
                <a16:creationId xmlns:a16="http://schemas.microsoft.com/office/drawing/2014/main" id="{04A797F9-63F4-05E9-2233-154635F50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2" y="2598213"/>
            <a:ext cx="2767013" cy="40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B017611-F032-66B6-70F0-F7BFC61380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22" t="26124" r="59219" b="65102"/>
          <a:stretch/>
        </p:blipFill>
        <p:spPr bwMode="auto">
          <a:xfrm>
            <a:off x="635792" y="3002889"/>
            <a:ext cx="3171827" cy="4689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43E16F9-1401-C9BF-791F-7553A5A956BB}"/>
              </a:ext>
            </a:extLst>
          </p:cNvPr>
          <p:cNvSpPr txBox="1"/>
          <p:nvPr/>
        </p:nvSpPr>
        <p:spPr>
          <a:xfrm>
            <a:off x="3529014" y="2641368"/>
            <a:ext cx="5093494" cy="1169551"/>
          </a:xfrm>
          <a:prstGeom prst="rect">
            <a:avLst/>
          </a:prstGeom>
          <a:noFill/>
        </p:spPr>
        <p:txBody>
          <a:bodyPr wrap="square">
            <a:spAutoFit/>
          </a:bodyPr>
          <a:lstStyle/>
          <a:p>
            <a:pPr rtl="0">
              <a:spcBef>
                <a:spcPts val="0"/>
              </a:spcBef>
              <a:spcAft>
                <a:spcPts val="0"/>
              </a:spcAft>
            </a:pPr>
            <a:r>
              <a:rPr lang="en-IN" sz="1400" b="0" i="0" u="none" strike="noStrike" dirty="0">
                <a:solidFill>
                  <a:srgbClr val="000000"/>
                </a:solidFill>
                <a:effectLst/>
                <a:latin typeface="Times New Roman" panose="02020603050405020304" pitchFamily="18" charset="0"/>
              </a:rPr>
              <a:t>→ Message bits</a:t>
            </a:r>
            <a:endParaRPr lang="en-IN" b="0" dirty="0">
              <a:effectLst/>
            </a:endParaRPr>
          </a:p>
          <a:p>
            <a:br>
              <a:rPr lang="en-IN" b="0" dirty="0">
                <a:effectLst/>
              </a:rPr>
            </a:br>
            <a:br>
              <a:rPr lang="en-IN" b="0" dirty="0">
                <a:effectLst/>
              </a:rPr>
            </a:br>
            <a:br>
              <a:rPr lang="en-IN" b="0" dirty="0">
                <a:effectLst/>
              </a:rPr>
            </a:br>
            <a:endParaRPr lang="en-IN" dirty="0"/>
          </a:p>
        </p:txBody>
      </p:sp>
      <p:sp>
        <p:nvSpPr>
          <p:cNvPr id="11" name="TextBox 10">
            <a:extLst>
              <a:ext uri="{FF2B5EF4-FFF2-40B4-BE49-F238E27FC236}">
                <a16:creationId xmlns:a16="http://schemas.microsoft.com/office/drawing/2014/main" id="{BC21B228-489E-7CFB-9D22-DAD5834ACF67}"/>
              </a:ext>
            </a:extLst>
          </p:cNvPr>
          <p:cNvSpPr txBox="1"/>
          <p:nvPr/>
        </p:nvSpPr>
        <p:spPr>
          <a:xfrm>
            <a:off x="3807619" y="3123951"/>
            <a:ext cx="5093494" cy="738664"/>
          </a:xfrm>
          <a:prstGeom prst="rect">
            <a:avLst/>
          </a:prstGeom>
          <a:noFill/>
        </p:spPr>
        <p:txBody>
          <a:bodyPr wrap="square">
            <a:spAutoFit/>
          </a:bodyPr>
          <a:lstStyle/>
          <a:p>
            <a:pPr rtl="0">
              <a:spcBef>
                <a:spcPts val="0"/>
              </a:spcBef>
              <a:spcAft>
                <a:spcPts val="0"/>
              </a:spcAft>
            </a:pPr>
            <a:r>
              <a:rPr lang="fr-FR" sz="1400" b="0" i="0" u="none" strike="noStrike" dirty="0">
                <a:solidFill>
                  <a:srgbClr val="000000"/>
                </a:solidFill>
                <a:effectLst/>
                <a:latin typeface="Times New Roman" panose="02020603050405020304" pitchFamily="18" charset="0"/>
              </a:rPr>
              <a:t>→ 3 Pixels RGB </a:t>
            </a:r>
            <a:r>
              <a:rPr lang="fr-FR" sz="1400" b="0" i="0" u="none" strike="noStrike" dirty="0" err="1">
                <a:solidFill>
                  <a:srgbClr val="000000"/>
                </a:solidFill>
                <a:effectLst/>
                <a:latin typeface="Times New Roman" panose="02020603050405020304" pitchFamily="18" charset="0"/>
              </a:rPr>
              <a:t>Colours</a:t>
            </a:r>
            <a:r>
              <a:rPr lang="fr-FR" sz="1400" b="0" i="0" u="none" strike="noStrike" dirty="0">
                <a:solidFill>
                  <a:srgbClr val="000000"/>
                </a:solidFill>
                <a:effectLst/>
                <a:latin typeface="Times New Roman" panose="02020603050405020304" pitchFamily="18" charset="0"/>
              </a:rPr>
              <a:t> LSB </a:t>
            </a:r>
            <a:endParaRPr lang="fr-FR" b="0" dirty="0">
              <a:effectLst/>
            </a:endParaRPr>
          </a:p>
          <a:p>
            <a:br>
              <a:rPr lang="fr-FR" b="0" dirty="0">
                <a:effectLst/>
              </a:rPr>
            </a:br>
            <a:endParaRPr lang="en-IN" dirty="0"/>
          </a:p>
        </p:txBody>
      </p:sp>
      <p:sp>
        <p:nvSpPr>
          <p:cNvPr id="13" name="TextBox 12">
            <a:extLst>
              <a:ext uri="{FF2B5EF4-FFF2-40B4-BE49-F238E27FC236}">
                <a16:creationId xmlns:a16="http://schemas.microsoft.com/office/drawing/2014/main" id="{18900FC7-4BC6-24EE-059B-0FEF300D38AC}"/>
              </a:ext>
            </a:extLst>
          </p:cNvPr>
          <p:cNvSpPr txBox="1"/>
          <p:nvPr/>
        </p:nvSpPr>
        <p:spPr>
          <a:xfrm>
            <a:off x="438151" y="3575255"/>
            <a:ext cx="8477248" cy="954107"/>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 If the message bit is ‘0’ then value of LSB of the </a:t>
            </a:r>
            <a:r>
              <a:rPr lang="en-US" sz="1400" b="0" i="0" u="none" strike="noStrike" dirty="0" err="1">
                <a:solidFill>
                  <a:srgbClr val="000000"/>
                </a:solidFill>
                <a:effectLst/>
                <a:latin typeface="Times New Roman" panose="02020603050405020304" pitchFamily="18" charset="0"/>
              </a:rPr>
              <a:t>colour</a:t>
            </a:r>
            <a:r>
              <a:rPr lang="en-US" sz="1400" b="0" i="0" u="none" strike="noStrike" dirty="0">
                <a:solidFill>
                  <a:srgbClr val="000000"/>
                </a:solidFill>
                <a:effectLst/>
                <a:latin typeface="Times New Roman" panose="02020603050405020304" pitchFamily="18" charset="0"/>
              </a:rPr>
              <a:t> of pixel must be ‘0’</a:t>
            </a:r>
          </a:p>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 If the message bit is ‘1’ then value of LSB of the </a:t>
            </a:r>
            <a:r>
              <a:rPr lang="en-US" sz="1400" b="0" i="0" u="none" strike="noStrike" dirty="0" err="1">
                <a:solidFill>
                  <a:srgbClr val="000000"/>
                </a:solidFill>
                <a:effectLst/>
                <a:latin typeface="Times New Roman" panose="02020603050405020304" pitchFamily="18" charset="0"/>
              </a:rPr>
              <a:t>colour</a:t>
            </a:r>
            <a:r>
              <a:rPr lang="en-US" sz="1400" b="0" i="0" u="none" strike="noStrike" dirty="0">
                <a:solidFill>
                  <a:srgbClr val="000000"/>
                </a:solidFill>
                <a:effectLst/>
                <a:latin typeface="Times New Roman" panose="02020603050405020304" pitchFamily="18" charset="0"/>
              </a:rPr>
              <a:t> of pixel must be ‘1’</a:t>
            </a:r>
          </a:p>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 9th bit is called as </a:t>
            </a:r>
            <a:r>
              <a:rPr lang="en-US" sz="1400" b="1" i="0" u="none" strike="noStrike" dirty="0">
                <a:solidFill>
                  <a:srgbClr val="000000"/>
                </a:solidFill>
                <a:effectLst/>
                <a:latin typeface="Times New Roman" panose="02020603050405020304" pitchFamily="18" charset="0"/>
              </a:rPr>
              <a:t>“STATUS BIT”.</a:t>
            </a:r>
            <a:r>
              <a:rPr lang="en-US" sz="1400" b="0" i="0" u="none" strike="noStrike" dirty="0">
                <a:solidFill>
                  <a:srgbClr val="000000"/>
                </a:solidFill>
                <a:effectLst/>
                <a:latin typeface="Times New Roman" panose="02020603050405020304" pitchFamily="18" charset="0"/>
              </a:rPr>
              <a:t> (3rd pixel’s blue LSB )</a:t>
            </a:r>
          </a:p>
          <a:p>
            <a:pPr rtl="0" fontAlgn="base">
              <a:spcBef>
                <a:spcPts val="0"/>
              </a:spcBef>
              <a:spcAft>
                <a:spcPts val="0"/>
              </a:spcAft>
              <a:buFont typeface="Arial" panose="020B0604020202020204" pitchFamily="34" charset="0"/>
              <a:buChar char="•"/>
            </a:pPr>
            <a:r>
              <a:rPr lang="en-US" sz="1400" b="0" i="0" u="none" strike="noStrike" dirty="0">
                <a:solidFill>
                  <a:srgbClr val="000000"/>
                </a:solidFill>
                <a:effectLst/>
                <a:latin typeface="Times New Roman" panose="02020603050405020304" pitchFamily="18" charset="0"/>
              </a:rPr>
              <a:t> 9th bit should be ‘</a:t>
            </a:r>
            <a:r>
              <a:rPr lang="en-US" dirty="0">
                <a:latin typeface="Times New Roman" panose="02020603050405020304" pitchFamily="18" charset="0"/>
              </a:rPr>
              <a:t>0</a:t>
            </a:r>
            <a:r>
              <a:rPr lang="en-US" sz="1400" b="0" i="0" u="none" strike="noStrike" dirty="0">
                <a:solidFill>
                  <a:srgbClr val="000000"/>
                </a:solidFill>
                <a:effectLst/>
                <a:latin typeface="Times New Roman" panose="02020603050405020304" pitchFamily="18" charset="0"/>
              </a:rPr>
              <a:t>’ if the message continues or make it as ‘1’ if the message ends with that character.</a:t>
            </a:r>
          </a:p>
        </p:txBody>
      </p:sp>
    </p:spTree>
    <p:extLst>
      <p:ext uri="{BB962C8B-B14F-4D97-AF65-F5344CB8AC3E}">
        <p14:creationId xmlns:p14="http://schemas.microsoft.com/office/powerpoint/2010/main" val="3054944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C746DF-C489-EC01-9EBC-C50297F3A15A}"/>
              </a:ext>
            </a:extLst>
          </p:cNvPr>
          <p:cNvSpPr>
            <a:spLocks noGrp="1"/>
          </p:cNvSpPr>
          <p:nvPr>
            <p:ph type="body" idx="2"/>
          </p:nvPr>
        </p:nvSpPr>
        <p:spPr>
          <a:xfrm>
            <a:off x="407193" y="753342"/>
            <a:ext cx="8736807" cy="3636816"/>
          </a:xfrm>
        </p:spPr>
        <p:txBody>
          <a:bodyPr/>
          <a:lstStyle/>
          <a:p>
            <a:pPr>
              <a:spcBef>
                <a:spcPts val="0"/>
              </a:spcBef>
            </a:pPr>
            <a:r>
              <a:rPr lang="en-IN" sz="1600" dirty="0">
                <a:latin typeface="Times New Roman" panose="02020603050405020304" pitchFamily="18" charset="0"/>
                <a:cs typeface="Times New Roman" panose="02020603050405020304" pitchFamily="18" charset="0"/>
              </a:rPr>
              <a:t>For the option 2:  </a:t>
            </a:r>
            <a:r>
              <a:rPr lang="en-US" sz="1600" b="1" dirty="0">
                <a:solidFill>
                  <a:srgbClr val="FF0000"/>
                </a:solidFill>
                <a:latin typeface="Times New Roman" panose="02020603050405020304" pitchFamily="18" charset="0"/>
                <a:cs typeface="Times New Roman" panose="02020603050405020304" pitchFamily="18" charset="0"/>
              </a:rPr>
              <a:t>Decode</a:t>
            </a:r>
            <a:r>
              <a:rPr lang="en-US" sz="1600" b="1" i="0" u="none" strike="noStrike" dirty="0">
                <a:solidFill>
                  <a:srgbClr val="FF0000"/>
                </a:solidFill>
                <a:effectLst/>
                <a:latin typeface="Times New Roman" panose="02020603050405020304" pitchFamily="18" charset="0"/>
                <a:cs typeface="Times New Roman" panose="02020603050405020304" pitchFamily="18" charset="0"/>
              </a:rPr>
              <a:t> and Decrypt the Text</a:t>
            </a:r>
          </a:p>
          <a:p>
            <a:pPr rtl="0">
              <a:spcBef>
                <a:spcPts val="0"/>
              </a:spcBef>
              <a:spcAft>
                <a:spcPts val="0"/>
              </a:spcAft>
            </a:pPr>
            <a:endParaRPr lang="en-US" sz="1600" b="1" i="0" u="none" strike="noStrike" dirty="0">
              <a:solidFill>
                <a:srgbClr val="000000"/>
              </a:solidFill>
              <a:effectLst/>
              <a:latin typeface="Times New Roman" panose="02020603050405020304" pitchFamily="18" charset="0"/>
            </a:endParaRPr>
          </a:p>
          <a:p>
            <a:pPr rtl="0">
              <a:spcBef>
                <a:spcPts val="0"/>
              </a:spcBef>
              <a:spcAft>
                <a:spcPts val="0"/>
              </a:spcAft>
            </a:pPr>
            <a:r>
              <a:rPr lang="en-US" sz="1600" b="1" i="0" u="none" strike="noStrike" dirty="0">
                <a:solidFill>
                  <a:srgbClr val="000000"/>
                </a:solidFill>
                <a:effectLst/>
                <a:latin typeface="Times New Roman" panose="02020603050405020304" pitchFamily="18" charset="0"/>
              </a:rPr>
              <a:t>LSB DECODING :</a:t>
            </a:r>
            <a:endParaRPr lang="en-US" sz="1600" b="0" dirty="0">
              <a:effectLst/>
            </a:endParaRPr>
          </a:p>
          <a:p>
            <a:pPr rtl="0">
              <a:spcBef>
                <a:spcPts val="0"/>
              </a:spcBef>
              <a:spcAft>
                <a:spcPts val="0"/>
              </a:spcAft>
            </a:pPr>
            <a:endParaRPr lang="en-US" sz="1600" i="0" u="none" strike="noStrike" dirty="0">
              <a:solidFill>
                <a:srgbClr val="000000"/>
              </a:solidFill>
              <a:latin typeface="Times New Roman" panose="02020603050405020304" pitchFamily="18" charset="0"/>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rPr>
              <a:t>The code iterates through the pixel data of the encoded image. For each</a:t>
            </a:r>
          </a:p>
          <a:p>
            <a:pPr rtl="0">
              <a:spcBef>
                <a:spcPts val="0"/>
              </a:spcBef>
              <a:spcAft>
                <a:spcPts val="0"/>
              </a:spcAft>
            </a:pPr>
            <a:r>
              <a:rPr lang="en-US" sz="1600" b="0" i="0" u="none" strike="noStrike" dirty="0">
                <a:solidFill>
                  <a:srgbClr val="000000"/>
                </a:solidFill>
                <a:effectLst/>
                <a:latin typeface="Times New Roman" panose="02020603050405020304" pitchFamily="18" charset="0"/>
              </a:rPr>
              <a:t>pixel, it reads the least significant bits (LSB) of the RGB values.</a:t>
            </a:r>
            <a:endParaRPr lang="en-US" sz="1600" b="0" dirty="0">
              <a:effectLst/>
            </a:endParaRPr>
          </a:p>
          <a:p>
            <a:endParaRPr lang="en-US" sz="1600" b="1" dirty="0">
              <a:solidFill>
                <a:srgbClr val="000000"/>
              </a:solidFill>
              <a:latin typeface="Times New Roman" panose="02020603050405020304" pitchFamily="18" charset="0"/>
            </a:endParaRPr>
          </a:p>
          <a:p>
            <a:r>
              <a:rPr lang="en-US" sz="1600" b="1" i="0" u="none" strike="noStrike" dirty="0">
                <a:solidFill>
                  <a:srgbClr val="000000"/>
                </a:solidFill>
                <a:effectLst/>
                <a:latin typeface="Times New Roman" panose="02020603050405020304" pitchFamily="18" charset="0"/>
              </a:rPr>
              <a:t>HEADER TEXT VALIDATION:</a:t>
            </a:r>
          </a:p>
          <a:p>
            <a:r>
              <a:rPr lang="en-US" sz="1600" dirty="0">
                <a:solidFill>
                  <a:srgbClr val="000000"/>
                </a:solidFill>
                <a:latin typeface="Times New Roman" panose="02020603050405020304" pitchFamily="18" charset="0"/>
              </a:rPr>
              <a:t> Header Text is validated from the decoded text. If the decoded text is having the </a:t>
            </a:r>
            <a:r>
              <a:rPr lang="en-US" sz="1600" dirty="0" err="1">
                <a:solidFill>
                  <a:srgbClr val="000000"/>
                </a:solidFill>
                <a:latin typeface="Times New Roman" panose="02020603050405020304" pitchFamily="18" charset="0"/>
              </a:rPr>
              <a:t>headertext</a:t>
            </a:r>
            <a:r>
              <a:rPr lang="en-US" sz="1600" dirty="0">
                <a:solidFill>
                  <a:srgbClr val="000000"/>
                </a:solidFill>
                <a:latin typeface="Times New Roman" panose="02020603050405020304" pitchFamily="18" charset="0"/>
              </a:rPr>
              <a:t> as “</a:t>
            </a:r>
            <a:r>
              <a:rPr lang="en-US" sz="1600" dirty="0" err="1">
                <a:solidFill>
                  <a:srgbClr val="000000"/>
                </a:solidFill>
                <a:latin typeface="Times New Roman" panose="02020603050405020304" pitchFamily="18" charset="0"/>
              </a:rPr>
              <a:t>HeaderText</a:t>
            </a:r>
            <a:r>
              <a:rPr lang="en-US" sz="1600" dirty="0">
                <a:solidFill>
                  <a:srgbClr val="000000"/>
                </a:solidFill>
                <a:latin typeface="Times New Roman" panose="02020603050405020304" pitchFamily="18" charset="0"/>
              </a:rPr>
              <a:t>”. Then we continue to do further steps.</a:t>
            </a:r>
            <a:endParaRPr lang="en-US" sz="1600" i="0" u="none" strike="noStrike" dirty="0">
              <a:solidFill>
                <a:srgbClr val="000000"/>
              </a:solidFill>
              <a:effectLst/>
              <a:latin typeface="Times New Roman" panose="02020603050405020304" pitchFamily="18" charset="0"/>
            </a:endParaRPr>
          </a:p>
          <a:p>
            <a:endParaRPr lang="en-US" sz="1600" b="1" dirty="0">
              <a:solidFill>
                <a:srgbClr val="000000"/>
              </a:solidFill>
              <a:latin typeface="Times New Roman" panose="02020603050405020304" pitchFamily="18" charset="0"/>
            </a:endParaRPr>
          </a:p>
          <a:p>
            <a:r>
              <a:rPr lang="en-US" sz="1600" b="1" i="0" u="none" strike="noStrike" dirty="0">
                <a:solidFill>
                  <a:srgbClr val="000000"/>
                </a:solidFill>
                <a:effectLst/>
                <a:latin typeface="Times New Roman" panose="02020603050405020304" pitchFamily="18" charset="0"/>
              </a:rPr>
              <a:t>BASE</a:t>
            </a:r>
            <a:r>
              <a:rPr lang="en-US" sz="1600" b="1" dirty="0">
                <a:solidFill>
                  <a:srgbClr val="000000"/>
                </a:solidFill>
                <a:latin typeface="Times New Roman" panose="02020603050405020304" pitchFamily="18" charset="0"/>
              </a:rPr>
              <a:t>-</a:t>
            </a:r>
            <a:r>
              <a:rPr lang="en-US" sz="1600" b="1" i="0" u="none" strike="noStrike" dirty="0">
                <a:solidFill>
                  <a:srgbClr val="000000"/>
                </a:solidFill>
                <a:effectLst/>
                <a:latin typeface="Times New Roman" panose="02020603050405020304" pitchFamily="18" charset="0"/>
              </a:rPr>
              <a:t>64 DECODING :</a:t>
            </a:r>
          </a:p>
          <a:p>
            <a:r>
              <a:rPr lang="en-IN" sz="1600" dirty="0">
                <a:latin typeface="Times New Roman" panose="02020603050405020304" pitchFamily="18" charset="0"/>
                <a:cs typeface="Times New Roman" panose="02020603050405020304" pitchFamily="18" charset="0"/>
              </a:rPr>
              <a:t>Then the ciphertext is finally decoded using BASE-64 encoding.</a:t>
            </a:r>
          </a:p>
          <a:p>
            <a:endParaRPr lang="en-IN" sz="1600" dirty="0">
              <a:solidFill>
                <a:srgbClr val="000000"/>
              </a:solidFill>
              <a:latin typeface="Times New Roman" panose="02020603050405020304" pitchFamily="18" charset="0"/>
              <a:cs typeface="Times New Roman" panose="02020603050405020304" pitchFamily="18" charset="0"/>
            </a:endParaRPr>
          </a:p>
          <a:p>
            <a:endParaRPr lang="en-US" sz="1600" i="0" u="none" strike="noStrike" dirty="0">
              <a:solidFill>
                <a:srgbClr val="000000"/>
              </a:solidFill>
              <a:effectLst/>
              <a:latin typeface="Times New Roman" panose="02020603050405020304" pitchFamily="18" charset="0"/>
            </a:endParaRPr>
          </a:p>
          <a:p>
            <a:endParaRPr lang="en-US" b="0" dirty="0">
              <a:effectLst/>
            </a:endParaRPr>
          </a:p>
          <a:p>
            <a:endParaRPr lang="en-IN" dirty="0"/>
          </a:p>
        </p:txBody>
      </p:sp>
      <p:sp>
        <p:nvSpPr>
          <p:cNvPr id="5" name="Date Placeholder 4">
            <a:extLst>
              <a:ext uri="{FF2B5EF4-FFF2-40B4-BE49-F238E27FC236}">
                <a16:creationId xmlns:a16="http://schemas.microsoft.com/office/drawing/2014/main" id="{E951BCCD-5A1C-767F-247E-85441430CAC4}"/>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6295F047-9F25-218E-D858-9E9C47A0805E}"/>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6A786663-B7E5-7E0B-ED9E-8F89AFEB4A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336369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A2130E-E9DB-F298-6A99-5BA8257474B5}"/>
              </a:ext>
            </a:extLst>
          </p:cNvPr>
          <p:cNvSpPr>
            <a:spLocks noGrp="1"/>
          </p:cNvSpPr>
          <p:nvPr>
            <p:ph type="body" idx="2"/>
          </p:nvPr>
        </p:nvSpPr>
        <p:spPr>
          <a:xfrm>
            <a:off x="457201" y="857250"/>
            <a:ext cx="7908129" cy="3737476"/>
          </a:xfrm>
        </p:spPr>
        <p:txBody>
          <a:bodyPr/>
          <a:lstStyle/>
          <a:p>
            <a:r>
              <a:rPr lang="en-IN" sz="1600" b="1" i="0" u="none" strike="noStrike" dirty="0">
                <a:solidFill>
                  <a:srgbClr val="000000"/>
                </a:solidFill>
                <a:effectLst/>
                <a:latin typeface="Times New Roman" panose="02020603050405020304" pitchFamily="18" charset="0"/>
                <a:cs typeface="Times New Roman" panose="02020603050405020304" pitchFamily="18" charset="0"/>
              </a:rPr>
              <a:t>REMOV</a:t>
            </a:r>
            <a:r>
              <a:rPr lang="en-IN" sz="1600" b="1" dirty="0">
                <a:solidFill>
                  <a:srgbClr val="000000"/>
                </a:solidFill>
                <a:latin typeface="Times New Roman" panose="02020603050405020304" pitchFamily="18" charset="0"/>
                <a:cs typeface="Times New Roman" panose="02020603050405020304" pitchFamily="18" charset="0"/>
              </a:rPr>
              <a:t>E THE IV:</a:t>
            </a:r>
          </a:p>
          <a:p>
            <a:r>
              <a:rPr lang="en-IN" sz="1600" dirty="0">
                <a:solidFill>
                  <a:srgbClr val="000000"/>
                </a:solidFill>
                <a:latin typeface="Times New Roman" panose="02020603050405020304" pitchFamily="18" charset="0"/>
                <a:cs typeface="Times New Roman" panose="02020603050405020304" pitchFamily="18" charset="0"/>
              </a:rPr>
              <a:t>The IV is removed from the ciphertext that is decoded.</a:t>
            </a:r>
            <a:r>
              <a:rPr lang="en-IN" sz="1600" b="1" dirty="0">
                <a:solidFill>
                  <a:srgbClr val="000000"/>
                </a:solidFill>
                <a:latin typeface="Times New Roman" panose="02020603050405020304" pitchFamily="18" charset="0"/>
                <a:cs typeface="Times New Roman" panose="02020603050405020304" pitchFamily="18" charset="0"/>
              </a:rPr>
              <a:t> </a:t>
            </a:r>
            <a:endParaRPr lang="en-US" sz="1600" b="1" dirty="0">
              <a:latin typeface="Times New Roman" panose="02020603050405020304" pitchFamily="18" charset="0"/>
              <a:cs typeface="Times New Roman" panose="02020603050405020304" pitchFamily="18" charset="0"/>
            </a:endParaRPr>
          </a:p>
          <a:p>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DECRYPTING BY AES-256 DECRYPTION:</a:t>
            </a:r>
          </a:p>
          <a:p>
            <a:endParaRPr lang="en-US" sz="1600" b="1" dirty="0">
              <a:latin typeface="Times New Roman" panose="02020603050405020304" pitchFamily="18" charset="0"/>
              <a:cs typeface="Times New Roman" panose="02020603050405020304" pitchFamily="18" charset="0"/>
            </a:endParaRPr>
          </a:p>
          <a:p>
            <a:pPr marL="228600" indent="0" rtl="0" fontAlgn="base">
              <a:spcBef>
                <a:spcPts val="0"/>
              </a:spcBef>
              <a:spcAft>
                <a:spcPts val="0"/>
              </a:spcAft>
            </a:pPr>
            <a:r>
              <a:rPr lang="en-US" sz="1600" b="0" i="0" u="none" strike="noStrike" dirty="0">
                <a:solidFill>
                  <a:srgbClr val="000000"/>
                </a:solidFill>
                <a:effectLst/>
                <a:latin typeface="Times New Roman" panose="02020603050405020304" pitchFamily="18" charset="0"/>
              </a:rPr>
              <a:t>1. This process takes the same key used for encryption. </a:t>
            </a:r>
          </a:p>
          <a:p>
            <a:pPr marL="228600" indent="0" rtl="0" fontAlgn="base">
              <a:spcBef>
                <a:spcPts val="0"/>
              </a:spcBef>
              <a:spcAft>
                <a:spcPts val="0"/>
              </a:spcAft>
            </a:pPr>
            <a:r>
              <a:rPr lang="en-US" sz="1600" b="0" i="0" u="none" strike="noStrike" dirty="0">
                <a:solidFill>
                  <a:srgbClr val="000000"/>
                </a:solidFill>
                <a:effectLst/>
                <a:latin typeface="Times New Roman" panose="02020603050405020304" pitchFamily="18" charset="0"/>
              </a:rPr>
              <a:t>2. It extracts the IV from the beginning of the data and uses it to initialize.</a:t>
            </a:r>
          </a:p>
          <a:p>
            <a:pPr marL="228600" indent="0" rtl="0" fontAlgn="base">
              <a:spcBef>
                <a:spcPts val="0"/>
              </a:spcBef>
              <a:spcAft>
                <a:spcPts val="0"/>
              </a:spcAft>
            </a:pPr>
            <a:r>
              <a:rPr lang="en-US" sz="1600" b="0" i="0" u="none" strike="noStrike" dirty="0">
                <a:solidFill>
                  <a:srgbClr val="000000"/>
                </a:solidFill>
                <a:effectLst/>
                <a:latin typeface="Times New Roman" panose="02020603050405020304" pitchFamily="18" charset="0"/>
              </a:rPr>
              <a:t>3. The decrypted data is then unpadded to remove the padding bits which are added during encryption. </a:t>
            </a:r>
          </a:p>
          <a:p>
            <a:pPr marL="228600" indent="0" rtl="0" fontAlgn="base">
              <a:spcBef>
                <a:spcPts val="0"/>
              </a:spcBef>
              <a:spcAft>
                <a:spcPts val="0"/>
              </a:spcAft>
            </a:pPr>
            <a:r>
              <a:rPr lang="en-US" sz="1600" b="0" i="0" u="none" strike="noStrike" dirty="0">
                <a:solidFill>
                  <a:srgbClr val="000000"/>
                </a:solidFill>
                <a:effectLst/>
                <a:latin typeface="Times New Roman" panose="02020603050405020304" pitchFamily="18" charset="0"/>
              </a:rPr>
              <a:t>4. The bits are converted into bytes which in turn is converted to ASCII Text and the corresponding original message is obtained.</a:t>
            </a:r>
          </a:p>
          <a:p>
            <a:endParaRPr lang="en-US" sz="1600" b="1" dirty="0">
              <a:latin typeface="Times New Roman" panose="02020603050405020304" pitchFamily="18" charset="0"/>
              <a:cs typeface="Times New Roman" panose="02020603050405020304" pitchFamily="18" charset="0"/>
            </a:endParaRPr>
          </a:p>
          <a:p>
            <a:endParaRPr lang="en-IN" b="1" dirty="0"/>
          </a:p>
        </p:txBody>
      </p:sp>
      <p:sp>
        <p:nvSpPr>
          <p:cNvPr id="5" name="Date Placeholder 4">
            <a:extLst>
              <a:ext uri="{FF2B5EF4-FFF2-40B4-BE49-F238E27FC236}">
                <a16:creationId xmlns:a16="http://schemas.microsoft.com/office/drawing/2014/main" id="{C92BB83E-C1C6-FE5C-B974-081A2D917DE6}"/>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41C2BDEF-36EF-E5F8-C69B-4AFC2308C16E}"/>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B24EC89F-425E-DBDC-C8C5-C79AA345EE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3149358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CEBCF9-A342-ECF4-AF84-4FEFED94BC11}"/>
              </a:ext>
            </a:extLst>
          </p:cNvPr>
          <p:cNvSpPr>
            <a:spLocks noGrp="1"/>
          </p:cNvSpPr>
          <p:nvPr>
            <p:ph type="body" idx="2"/>
          </p:nvPr>
        </p:nvSpPr>
        <p:spPr>
          <a:xfrm>
            <a:off x="457200" y="976314"/>
            <a:ext cx="8322469" cy="3518400"/>
          </a:xfrm>
        </p:spPr>
        <p:txBody>
          <a:bodyPr/>
          <a:lstStyle/>
          <a:p>
            <a:pPr rtl="0">
              <a:spcBef>
                <a:spcPts val="0"/>
              </a:spcBef>
              <a:spcAft>
                <a:spcPts val="0"/>
              </a:spcAft>
            </a:pPr>
            <a:r>
              <a:rPr lang="en-US" sz="1600" b="1" i="0" u="none" strike="noStrike" dirty="0">
                <a:solidFill>
                  <a:srgbClr val="000000"/>
                </a:solidFill>
                <a:effectLst/>
                <a:latin typeface="Times New Roman" panose="02020603050405020304" pitchFamily="18" charset="0"/>
              </a:rPr>
              <a:t>UNSHUFFLING THE BITS:</a:t>
            </a:r>
          </a:p>
          <a:p>
            <a:pPr rtl="0">
              <a:spcBef>
                <a:spcPts val="0"/>
              </a:spcBef>
              <a:spcAft>
                <a:spcPts val="0"/>
              </a:spcAft>
            </a:pPr>
            <a:endParaRPr lang="en-US" sz="1600" b="1" dirty="0">
              <a:solidFill>
                <a:srgbClr val="000000"/>
              </a:solidFill>
              <a:latin typeface="Times New Roman" panose="02020603050405020304" pitchFamily="18" charset="0"/>
            </a:endParaRPr>
          </a:p>
          <a:p>
            <a:pPr>
              <a:spcBef>
                <a:spcPts val="0"/>
              </a:spcBef>
            </a:pP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t>
            </a: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 last 4 bits of the data are rearranged to occupy the first 4 positions, while simultaneously, the first 4 bits are moved to the last 4 positions.</a:t>
            </a:r>
          </a:p>
          <a:p>
            <a:pPr>
              <a:spcBef>
                <a:spcPts val="0"/>
              </a:spcBef>
            </a:pPr>
            <a:endPar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a:spcBef>
                <a:spcPts val="0"/>
              </a:spcBef>
            </a:pPr>
            <a:r>
              <a:rPr lang="en-US" sz="1600" b="1" i="0" u="none" strike="noStrike" dirty="0">
                <a:solidFill>
                  <a:srgbClr val="000000"/>
                </a:solidFill>
                <a:effectLst/>
                <a:latin typeface="Times New Roman" panose="02020603050405020304" pitchFamily="18" charset="0"/>
              </a:rPr>
              <a:t>UNPAD THE </a:t>
            </a:r>
            <a:r>
              <a:rPr lang="en-US" sz="1600" b="1" dirty="0">
                <a:solidFill>
                  <a:srgbClr val="000000"/>
                </a:solidFill>
                <a:latin typeface="Times New Roman" panose="02020603050405020304" pitchFamily="18" charset="0"/>
              </a:rPr>
              <a:t>TEXT</a:t>
            </a:r>
            <a:r>
              <a:rPr lang="en-US" sz="1600" b="1" i="0" u="none" strike="noStrike" dirty="0">
                <a:solidFill>
                  <a:srgbClr val="000000"/>
                </a:solidFill>
                <a:effectLst/>
                <a:latin typeface="Times New Roman" panose="02020603050405020304" pitchFamily="18" charset="0"/>
              </a:rPr>
              <a:t>:</a:t>
            </a:r>
          </a:p>
          <a:p>
            <a:pPr>
              <a:spcBef>
                <a:spcPts val="0"/>
              </a:spcBef>
            </a:pPr>
            <a:endParaRPr lang="en-US" sz="1600" b="1" i="0" u="none" strike="noStrike" dirty="0">
              <a:solidFill>
                <a:srgbClr val="000000"/>
              </a:solidFill>
              <a:effectLst/>
              <a:latin typeface="Times New Roman" panose="02020603050405020304" pitchFamily="18" charset="0"/>
            </a:endParaRPr>
          </a:p>
          <a:p>
            <a:pPr>
              <a:spcBef>
                <a:spcPts val="0"/>
              </a:spcBef>
            </a:pPr>
            <a:r>
              <a:rPr lang="en-US" sz="1600" dirty="0">
                <a:solidFill>
                  <a:srgbClr val="000000"/>
                </a:solidFill>
                <a:latin typeface="Times New Roman" panose="02020603050405020304" pitchFamily="18" charset="0"/>
              </a:rPr>
              <a:t> We will </a:t>
            </a:r>
            <a:r>
              <a:rPr lang="en-US" sz="1600" dirty="0" err="1">
                <a:solidFill>
                  <a:srgbClr val="000000"/>
                </a:solidFill>
                <a:latin typeface="Times New Roman" panose="02020603050405020304" pitchFamily="18" charset="0"/>
              </a:rPr>
              <a:t>Unpad</a:t>
            </a:r>
            <a:r>
              <a:rPr lang="en-US" sz="1600" dirty="0">
                <a:solidFill>
                  <a:srgbClr val="000000"/>
                </a:solidFill>
                <a:latin typeface="Times New Roman" panose="02020603050405020304" pitchFamily="18" charset="0"/>
              </a:rPr>
              <a:t> the bits and finally display the Final Text.</a:t>
            </a:r>
          </a:p>
          <a:p>
            <a:pPr>
              <a:spcBef>
                <a:spcPts val="0"/>
              </a:spcBef>
            </a:pPr>
            <a:endParaRPr lang="en-US" sz="1600" dirty="0">
              <a:solidFill>
                <a:srgbClr val="000000"/>
              </a:solidFill>
              <a:latin typeface="Times New Roman" panose="02020603050405020304" pitchFamily="18" charset="0"/>
            </a:endParaRPr>
          </a:p>
          <a:p>
            <a:pPr>
              <a:spcBef>
                <a:spcPts val="0"/>
              </a:spcBef>
            </a:pPr>
            <a:r>
              <a:rPr lang="en-US" sz="1600" dirty="0">
                <a:solidFill>
                  <a:srgbClr val="FF0000"/>
                </a:solidFill>
                <a:latin typeface="Times New Roman" panose="02020603050405020304" pitchFamily="18" charset="0"/>
              </a:rPr>
              <a:t>This is the Proposed Method which includes Encrypting and Encoding the Text and also Decoding and Decrypting the Text.</a:t>
            </a:r>
          </a:p>
          <a:p>
            <a:pPr>
              <a:spcBef>
                <a:spcPts val="0"/>
              </a:spcBef>
            </a:pPr>
            <a:endParaRPr lang="en-US" sz="1600" i="0" u="none" strike="noStrike" dirty="0">
              <a:solidFill>
                <a:srgbClr val="000000"/>
              </a:solidFill>
              <a:effectLst/>
              <a:latin typeface="Times New Roman" panose="02020603050405020304" pitchFamily="18" charset="0"/>
            </a:endParaRPr>
          </a:p>
          <a:p>
            <a:pPr>
              <a:spcBef>
                <a:spcPts val="0"/>
              </a:spcBef>
            </a:pPr>
            <a:endPar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rtl="0">
              <a:spcBef>
                <a:spcPts val="0"/>
              </a:spcBef>
              <a:spcAft>
                <a:spcPts val="0"/>
              </a:spcAft>
            </a:pPr>
            <a:endParaRPr lang="en-US" sz="1600" b="0" dirty="0">
              <a:effectLst/>
            </a:endParaRPr>
          </a:p>
          <a:p>
            <a:br>
              <a:rPr lang="en-US" sz="1600" b="0" dirty="0">
                <a:effectLst/>
              </a:rPr>
            </a:br>
            <a:endParaRPr lang="en-IN" sz="1600" dirty="0"/>
          </a:p>
        </p:txBody>
      </p:sp>
      <p:sp>
        <p:nvSpPr>
          <p:cNvPr id="5" name="Date Placeholder 4">
            <a:extLst>
              <a:ext uri="{FF2B5EF4-FFF2-40B4-BE49-F238E27FC236}">
                <a16:creationId xmlns:a16="http://schemas.microsoft.com/office/drawing/2014/main" id="{E911A7AE-E962-69F6-1463-803439F85F75}"/>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6F234CFD-D0D7-8DB6-89AE-8E9500AB19FA}"/>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7D270A13-30BA-E963-A7AF-BEA9A21582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860525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28712" y="102336"/>
            <a:ext cx="5868165" cy="1060866"/>
          </a:xfrm>
        </p:spPr>
        <p:txBody>
          <a:bodyPr/>
          <a:lstStyle/>
          <a:p>
            <a:r>
              <a:rPr lang="en-US" sz="3200" b="1" dirty="0">
                <a:latin typeface="Bookman Old Style" panose="02050604050505020204" pitchFamily="18" charset="0"/>
              </a:rPr>
              <a:t>Experiment Environment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sp>
        <p:nvSpPr>
          <p:cNvPr id="5" name="TextBox 4">
            <a:extLst>
              <a:ext uri="{FF2B5EF4-FFF2-40B4-BE49-F238E27FC236}">
                <a16:creationId xmlns:a16="http://schemas.microsoft.com/office/drawing/2014/main" id="{A73EC1CA-C326-C70B-74BB-6D21FC5AB23F}"/>
              </a:ext>
            </a:extLst>
          </p:cNvPr>
          <p:cNvSpPr txBox="1"/>
          <p:nvPr/>
        </p:nvSpPr>
        <p:spPr>
          <a:xfrm>
            <a:off x="533400" y="1074420"/>
            <a:ext cx="8153400" cy="3647152"/>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The environment used is </a:t>
            </a:r>
            <a:r>
              <a:rPr lang="en-US" b="1" dirty="0">
                <a:latin typeface="Times New Roman" panose="02020603050405020304" pitchFamily="18" charset="0"/>
                <a:cs typeface="Times New Roman" panose="02020603050405020304" pitchFamily="18" charset="0"/>
              </a:rPr>
              <a:t>PYTHON IDLE &amp; COMMAND PROMPT</a:t>
            </a:r>
          </a:p>
          <a:p>
            <a:pPr rtl="0">
              <a:spcBef>
                <a:spcPts val="0"/>
              </a:spcBef>
              <a:spcAft>
                <a:spcPts val="0"/>
              </a:spcAft>
            </a:pPr>
            <a:endParaRPr lang="en-US"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b="0" dirty="0">
                <a:effectLst/>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packages used in our Python code is:</a:t>
            </a:r>
          </a:p>
          <a:p>
            <a:pPr rtl="0">
              <a:spcBef>
                <a:spcPts val="0"/>
              </a:spcBef>
              <a:spcAft>
                <a:spcPts val="0"/>
              </a:spcAft>
            </a:pPr>
            <a:endParaRPr lang="en-US" dirty="0">
              <a:latin typeface="Times New Roman" panose="02020603050405020304" pitchFamily="18" charset="0"/>
              <a:cs typeface="Times New Roman" panose="02020603050405020304" pitchFamily="18" charset="0"/>
            </a:endParaRPr>
          </a:p>
          <a:p>
            <a:pPr marL="285750" indent="-285750" rtl="0">
              <a:lnSpc>
                <a:spcPct val="150000"/>
              </a:lnSpc>
              <a:spcBef>
                <a:spcPts val="0"/>
              </a:spcBef>
              <a:spcAft>
                <a:spcPts val="0"/>
              </a:spcAf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PILLOW PACKAGE: </a:t>
            </a:r>
            <a:r>
              <a:rPr lang="en-US" dirty="0">
                <a:latin typeface="Times New Roman" panose="02020603050405020304" pitchFamily="18" charset="0"/>
                <a:cs typeface="Times New Roman" panose="02020603050405020304" pitchFamily="18" charset="0"/>
              </a:rPr>
              <a:t>Used for image processing, to open, manipulate and save various image formats.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OS PACKAGE:</a:t>
            </a:r>
            <a:r>
              <a:rPr lang="en-US" dirty="0">
                <a:latin typeface="Times New Roman" panose="02020603050405020304" pitchFamily="18" charset="0"/>
                <a:cs typeface="Times New Roman" panose="02020603050405020304" pitchFamily="18" charset="0"/>
              </a:rPr>
              <a:t> To interact with the operating system.</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PYCRYPTODOME PACKAGE: </a:t>
            </a:r>
            <a:r>
              <a:rPr lang="en-US" dirty="0">
                <a:latin typeface="Times New Roman" panose="02020603050405020304" pitchFamily="18" charset="0"/>
                <a:cs typeface="Times New Roman" panose="02020603050405020304" pitchFamily="18" charset="0"/>
              </a:rPr>
              <a:t>Used in the code for AES, SHA-256, RANDOM</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BASE-64 PACKAGE: </a:t>
            </a:r>
            <a:r>
              <a:rPr lang="en-US" dirty="0">
                <a:latin typeface="Times New Roman" panose="02020603050405020304" pitchFamily="18" charset="0"/>
                <a:cs typeface="Times New Roman" panose="02020603050405020304" pitchFamily="18" charset="0"/>
              </a:rPr>
              <a:t>Used for particularly in image steganography without causing issues when we use character encoding or special characters.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TERMCOLOR PACKAGE: </a:t>
            </a:r>
            <a:r>
              <a:rPr lang="en-US" dirty="0">
                <a:latin typeface="Times New Roman" panose="02020603050405020304" pitchFamily="18" charset="0"/>
                <a:cs typeface="Times New Roman" panose="02020603050405020304" pitchFamily="18" charset="0"/>
              </a:rPr>
              <a:t>Used to add the color text, various background colors to output console. Here, we use </a:t>
            </a:r>
            <a:r>
              <a:rPr lang="en-US" dirty="0" err="1">
                <a:latin typeface="Times New Roman" panose="02020603050405020304" pitchFamily="18" charset="0"/>
                <a:cs typeface="Times New Roman" panose="02020603050405020304" pitchFamily="18" charset="0"/>
              </a:rPr>
              <a:t>cprint</a:t>
            </a:r>
            <a:r>
              <a:rPr lang="en-US" dirty="0">
                <a:latin typeface="Times New Roman" panose="02020603050405020304" pitchFamily="18" charset="0"/>
                <a:cs typeface="Times New Roman" panose="02020603050405020304" pitchFamily="18" charset="0"/>
              </a:rPr>
              <a:t>() function which is used to print the text with different styles and </a:t>
            </a:r>
            <a:r>
              <a:rPr lang="en-US" dirty="0" err="1">
                <a:latin typeface="Times New Roman" panose="02020603050405020304" pitchFamily="18" charset="0"/>
                <a:cs typeface="Times New Roman" panose="02020603050405020304" pitchFamily="18" charset="0"/>
              </a:rPr>
              <a:t>colours</a:t>
            </a:r>
            <a:r>
              <a:rPr lang="en-US" dirty="0">
                <a:latin typeface="Times New Roman" panose="02020603050405020304" pitchFamily="18" charset="0"/>
                <a:cs typeface="Times New Roman" panose="02020603050405020304" pitchFamily="18" charset="0"/>
              </a:rPr>
              <a:t>.</a:t>
            </a:r>
          </a:p>
          <a:p>
            <a:pPr rtl="0">
              <a:spcBef>
                <a:spcPts val="0"/>
              </a:spcBef>
              <a:spcAft>
                <a:spcPts val="0"/>
              </a:spcAft>
            </a:pPr>
            <a:endParaRPr lang="en-US" dirty="0">
              <a:latin typeface="Times New Roman" panose="02020603050405020304" pitchFamily="18" charset="0"/>
              <a:cs typeface="Times New Roman" panose="02020603050405020304" pitchFamily="18" charset="0"/>
            </a:endParaRPr>
          </a:p>
          <a:p>
            <a:pPr rtl="0">
              <a:spcBef>
                <a:spcPts val="0"/>
              </a:spcBef>
              <a:spcAft>
                <a:spcPts val="0"/>
              </a:spcAft>
            </a:pPr>
            <a:r>
              <a:rPr lang="en-US" dirty="0">
                <a:latin typeface="Times New Roman" panose="02020603050405020304" pitchFamily="18" charset="0"/>
                <a:cs typeface="Times New Roman" panose="02020603050405020304" pitchFamily="18" charset="0"/>
              </a:rPr>
              <a:t> </a:t>
            </a:r>
            <a:endParaRPr lang="en-US"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1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A1866604-9352-01C5-C969-C623B023A917}"/>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F2E08D40-16B2-1837-432C-28DE8833F81B}"/>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40D5F59D-99B7-5D0F-6770-3A33F64B45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11" name="TextBox 10">
            <a:extLst>
              <a:ext uri="{FF2B5EF4-FFF2-40B4-BE49-F238E27FC236}">
                <a16:creationId xmlns:a16="http://schemas.microsoft.com/office/drawing/2014/main" id="{5D4E598C-FAE6-516A-E9E2-3D5DAB476A33}"/>
              </a:ext>
            </a:extLst>
          </p:cNvPr>
          <p:cNvSpPr txBox="1"/>
          <p:nvPr/>
        </p:nvSpPr>
        <p:spPr>
          <a:xfrm>
            <a:off x="594360" y="972560"/>
            <a:ext cx="8290560" cy="3931654"/>
          </a:xfrm>
          <a:prstGeom prst="rect">
            <a:avLst/>
          </a:prstGeom>
          <a:noFill/>
        </p:spPr>
        <p:txBody>
          <a:bodyPr wrap="square">
            <a:spAutoFit/>
          </a:bodyPr>
          <a:lstStyle/>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PYFIGLET PACKAGE: </a:t>
            </a:r>
            <a:r>
              <a:rPr lang="en-US" dirty="0">
                <a:latin typeface="Times New Roman" panose="02020603050405020304" pitchFamily="18" charset="0"/>
                <a:cs typeface="Times New Roman" panose="02020603050405020304" pitchFamily="18" charset="0"/>
              </a:rPr>
              <a:t>To create ASCII text and attractive headers using font and width</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GETPASS MODULE: </a:t>
            </a:r>
            <a:r>
              <a:rPr lang="en-US" dirty="0">
                <a:latin typeface="Times New Roman" panose="02020603050405020304" pitchFamily="18" charset="0"/>
                <a:cs typeface="Times New Roman" panose="02020603050405020304" pitchFamily="18" charset="0"/>
              </a:rPr>
              <a:t>To read passwords and ensure the passwords and sensitive data is not exposed.</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SYS PACKAGE: </a:t>
            </a:r>
            <a:r>
              <a:rPr lang="en-US" dirty="0">
                <a:latin typeface="Times New Roman" panose="02020603050405020304" pitchFamily="18" charset="0"/>
                <a:cs typeface="Times New Roman" panose="02020603050405020304" pitchFamily="18" charset="0"/>
              </a:rPr>
              <a:t>To work with Python runtime Environment</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RANDOM PACKAGE: </a:t>
            </a:r>
            <a:r>
              <a:rPr lang="en-US" dirty="0">
                <a:latin typeface="Times New Roman" panose="02020603050405020304" pitchFamily="18" charset="0"/>
                <a:cs typeface="Times New Roman" panose="02020603050405020304" pitchFamily="18" charset="0"/>
              </a:rPr>
              <a:t>For the generation of IV</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TIME MODULE: </a:t>
            </a:r>
            <a:r>
              <a:rPr lang="en-US" dirty="0">
                <a:latin typeface="Times New Roman" panose="02020603050405020304" pitchFamily="18" charset="0"/>
                <a:cs typeface="Times New Roman" panose="02020603050405020304" pitchFamily="18" charset="0"/>
              </a:rPr>
              <a:t>To calculate the encryption and decryption time</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BINASCII MODULE: </a:t>
            </a:r>
            <a:r>
              <a:rPr lang="en-US" dirty="0">
                <a:latin typeface="Times New Roman" panose="02020603050405020304" pitchFamily="18" charset="0"/>
                <a:cs typeface="Times New Roman" panose="02020603050405020304" pitchFamily="18" charset="0"/>
              </a:rPr>
              <a:t>To work with binary and ASCII encoded data</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NUMPY PACKAGE: </a:t>
            </a:r>
            <a:r>
              <a:rPr lang="en-US" dirty="0">
                <a:latin typeface="Times New Roman" panose="02020603050405020304" pitchFamily="18" charset="0"/>
                <a:cs typeface="Times New Roman" panose="02020603050405020304" pitchFamily="18" charset="0"/>
              </a:rPr>
              <a:t>To work with arrays or matrices</a:t>
            </a:r>
          </a:p>
          <a:p>
            <a:pPr marL="285750" indent="-285750" rtl="0">
              <a:lnSpc>
                <a:spcPct val="150000"/>
              </a:lnSpc>
              <a:spcBef>
                <a:spcPts val="0"/>
              </a:spcBef>
              <a:spcAft>
                <a:spcPts val="0"/>
              </a:spcAft>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SCIKIT-IMAGE PACKAGE: </a:t>
            </a:r>
            <a:r>
              <a:rPr lang="en-US" dirty="0">
                <a:solidFill>
                  <a:schemeClr val="tx1"/>
                </a:solidFill>
                <a:latin typeface="Times New Roman" panose="02020603050405020304" pitchFamily="18" charset="0"/>
                <a:cs typeface="Times New Roman" panose="02020603050405020304" pitchFamily="18" charset="0"/>
              </a:rPr>
              <a:t>For </a:t>
            </a:r>
            <a:r>
              <a:rPr lang="en-US" b="0" i="0" dirty="0">
                <a:solidFill>
                  <a:schemeClr val="tx1"/>
                </a:solidFill>
                <a:effectLst/>
                <a:latin typeface="Times New Roman" panose="02020603050405020304" pitchFamily="18" charset="0"/>
                <a:cs typeface="Times New Roman" panose="02020603050405020304" pitchFamily="18" charset="0"/>
              </a:rPr>
              <a:t>calculating image quality metrics, specifically PSNR (Peak Signal-to-Noise Ratio) and MSE (Mean Squared Error).</a:t>
            </a:r>
          </a:p>
          <a:p>
            <a:pPr marL="285750" indent="-285750" rtl="0">
              <a:lnSpc>
                <a:spcPct val="150000"/>
              </a:lnSpc>
              <a:spcBef>
                <a:spcPts val="0"/>
              </a:spcBef>
              <a:spcAft>
                <a:spcPts val="0"/>
              </a:spcAft>
              <a:buFont typeface="Wingdings" panose="05000000000000000000" pitchFamily="2" charset="2"/>
              <a:buChar char="v"/>
            </a:pPr>
            <a:r>
              <a:rPr lang="en-US" b="1" i="0" dirty="0">
                <a:solidFill>
                  <a:schemeClr val="tx1"/>
                </a:solidFill>
                <a:effectLst/>
                <a:latin typeface="Times New Roman" panose="02020603050405020304" pitchFamily="18" charset="0"/>
                <a:cs typeface="Times New Roman" panose="02020603050405020304" pitchFamily="18" charset="0"/>
              </a:rPr>
              <a:t>OPENCV PACKAGE</a:t>
            </a:r>
            <a:r>
              <a:rPr lang="en-US" b="0" i="0" dirty="0">
                <a:solidFill>
                  <a:schemeClr val="tx1"/>
                </a:solidFill>
                <a:effectLst/>
                <a:latin typeface="Times New Roman" panose="02020603050405020304" pitchFamily="18" charset="0"/>
                <a:cs typeface="Times New Roman" panose="02020603050405020304" pitchFamily="18" charset="0"/>
              </a:rPr>
              <a:t>: For computer vision tasks and image processing.</a:t>
            </a:r>
          </a:p>
          <a:p>
            <a:pPr marL="285750" indent="-285750" rtl="0">
              <a:lnSpc>
                <a:spcPct val="150000"/>
              </a:lnSpc>
              <a:spcBef>
                <a:spcPts val="0"/>
              </a:spcBef>
              <a:spcAft>
                <a:spcPts val="0"/>
              </a:spcAft>
              <a:buFont typeface="Wingdings" panose="05000000000000000000" pitchFamily="2" charset="2"/>
              <a:buChar char="v"/>
            </a:pPr>
            <a:r>
              <a:rPr lang="en-US" b="1" i="0" dirty="0">
                <a:solidFill>
                  <a:schemeClr val="tx1"/>
                </a:solidFill>
                <a:effectLst/>
                <a:latin typeface="Times New Roman" panose="02020603050405020304" pitchFamily="18" charset="0"/>
                <a:cs typeface="Times New Roman" panose="02020603050405020304" pitchFamily="18" charset="0"/>
              </a:rPr>
              <a:t>MATPLOTLIB.PYTPLOT</a:t>
            </a:r>
            <a:r>
              <a:rPr lang="en-US" b="0" i="0" dirty="0">
                <a:solidFill>
                  <a:schemeClr val="tx1"/>
                </a:solidFill>
                <a:effectLst/>
                <a:latin typeface="Times New Roman" panose="02020603050405020304" pitchFamily="18" charset="0"/>
                <a:cs typeface="Times New Roman" panose="02020603050405020304" pitchFamily="18" charset="0"/>
              </a:rPr>
              <a:t>: To create plots and visualizations</a:t>
            </a:r>
            <a:r>
              <a:rPr lang="en-US" b="0" i="0" dirty="0">
                <a:solidFill>
                  <a:srgbClr val="D1D5DB"/>
                </a:solidFill>
                <a:effectLst/>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rtl="0">
              <a:lnSpc>
                <a:spcPct val="150000"/>
              </a:lnSpc>
              <a:spcBef>
                <a:spcPts val="0"/>
              </a:spcBef>
              <a:spcAft>
                <a:spcPts val="0"/>
              </a:spcAft>
              <a:buFont typeface="Wingdings" panose="05000000000000000000" pitchFamily="2" charset="2"/>
              <a:buChar char="v"/>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7196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980768" y="21220"/>
            <a:ext cx="6051524" cy="1099658"/>
          </a:xfrm>
        </p:spPr>
        <p:txBody>
          <a:bodyPr/>
          <a:lstStyle/>
          <a:p>
            <a:r>
              <a:rPr lang="en-US" sz="3600" b="1" dirty="0">
                <a:latin typeface="Bookman Old Style" panose="02050604050505020204" pitchFamily="18" charset="0"/>
              </a:rPr>
              <a:t>Experiment Screenshots</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dirty="0"/>
              <a:t>Department of Computer Science and Engineering</a:t>
            </a:r>
          </a:p>
        </p:txBody>
      </p:sp>
      <p:pic>
        <p:nvPicPr>
          <p:cNvPr id="5" name="Picture 4">
            <a:extLst>
              <a:ext uri="{FF2B5EF4-FFF2-40B4-BE49-F238E27FC236}">
                <a16:creationId xmlns:a16="http://schemas.microsoft.com/office/drawing/2014/main" id="{1834DDD7-3CF5-DA57-74FB-32D1A6FE816A}"/>
              </a:ext>
            </a:extLst>
          </p:cNvPr>
          <p:cNvPicPr>
            <a:picLocks noChangeAspect="1"/>
          </p:cNvPicPr>
          <p:nvPr/>
        </p:nvPicPr>
        <p:blipFill rotWithShape="1">
          <a:blip r:embed="rId3"/>
          <a:srcRect t="-1" r="3568" b="45415"/>
          <a:stretch/>
        </p:blipFill>
        <p:spPr>
          <a:xfrm>
            <a:off x="625078" y="863334"/>
            <a:ext cx="7311904" cy="2444406"/>
          </a:xfrm>
          <a:prstGeom prst="rect">
            <a:avLst/>
          </a:prstGeom>
        </p:spPr>
      </p:pic>
      <p:sp>
        <p:nvSpPr>
          <p:cNvPr id="8" name="TextBox 7">
            <a:extLst>
              <a:ext uri="{FF2B5EF4-FFF2-40B4-BE49-F238E27FC236}">
                <a16:creationId xmlns:a16="http://schemas.microsoft.com/office/drawing/2014/main" id="{138E9BDB-FB08-CA8F-2AC3-19ACE43FDD5E}"/>
              </a:ext>
            </a:extLst>
          </p:cNvPr>
          <p:cNvSpPr txBox="1"/>
          <p:nvPr/>
        </p:nvSpPr>
        <p:spPr>
          <a:xfrm>
            <a:off x="8444204" y="1777760"/>
            <a:ext cx="457200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a:t>
            </a:r>
            <a:r>
              <a:rPr lang="en-US" sz="1400" b="0" i="0" u="none" strike="noStrike" dirty="0">
                <a:solidFill>
                  <a:srgbClr val="000000"/>
                </a:solidFill>
                <a:effectLst/>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a:t>
            </a:r>
            <a:endParaRPr lang="en-US" sz="1400" b="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32BEAA84-227C-8BEA-09C3-FF6E76E978C2}"/>
              </a:ext>
            </a:extLst>
          </p:cNvPr>
          <p:cNvPicPr>
            <a:picLocks noChangeAspect="1"/>
          </p:cNvPicPr>
          <p:nvPr/>
        </p:nvPicPr>
        <p:blipFill>
          <a:blip r:embed="rId4"/>
          <a:stretch>
            <a:fillRect/>
          </a:stretch>
        </p:blipFill>
        <p:spPr>
          <a:xfrm>
            <a:off x="625078" y="3365726"/>
            <a:ext cx="7612142" cy="1516511"/>
          </a:xfrm>
          <a:prstGeom prst="rect">
            <a:avLst/>
          </a:prstGeom>
        </p:spPr>
      </p:pic>
      <p:sp>
        <p:nvSpPr>
          <p:cNvPr id="12" name="TextBox 11">
            <a:extLst>
              <a:ext uri="{FF2B5EF4-FFF2-40B4-BE49-F238E27FC236}">
                <a16:creationId xmlns:a16="http://schemas.microsoft.com/office/drawing/2014/main" id="{6AD6A6E2-C106-ECC2-9937-AEFBC29034EC}"/>
              </a:ext>
            </a:extLst>
          </p:cNvPr>
          <p:cNvSpPr txBox="1"/>
          <p:nvPr/>
        </p:nvSpPr>
        <p:spPr>
          <a:xfrm>
            <a:off x="8328660" y="3604830"/>
            <a:ext cx="650748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1037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BBE4ECC-44C3-D502-54D1-4989D8048AB2}"/>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4ADE7F9D-E1A8-B5B1-C331-0C20CC49503E}"/>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E4CE48A5-ED9D-33FA-771B-E7E46E865B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9" name="Picture 8">
            <a:extLst>
              <a:ext uri="{FF2B5EF4-FFF2-40B4-BE49-F238E27FC236}">
                <a16:creationId xmlns:a16="http://schemas.microsoft.com/office/drawing/2014/main" id="{EACBFA81-8C9C-78EB-66A4-E50B88968741}"/>
              </a:ext>
            </a:extLst>
          </p:cNvPr>
          <p:cNvPicPr>
            <a:picLocks noChangeAspect="1"/>
          </p:cNvPicPr>
          <p:nvPr/>
        </p:nvPicPr>
        <p:blipFill>
          <a:blip r:embed="rId2"/>
          <a:stretch>
            <a:fillRect/>
          </a:stretch>
        </p:blipFill>
        <p:spPr>
          <a:xfrm>
            <a:off x="1502569" y="266700"/>
            <a:ext cx="5200651" cy="2459386"/>
          </a:xfrm>
          <a:prstGeom prst="rect">
            <a:avLst/>
          </a:prstGeom>
        </p:spPr>
      </p:pic>
      <p:sp>
        <p:nvSpPr>
          <p:cNvPr id="13" name="TextBox 12">
            <a:extLst>
              <a:ext uri="{FF2B5EF4-FFF2-40B4-BE49-F238E27FC236}">
                <a16:creationId xmlns:a16="http://schemas.microsoft.com/office/drawing/2014/main" id="{7FEFB058-AB95-3DDB-EE4C-E308F413ACCF}"/>
              </a:ext>
            </a:extLst>
          </p:cNvPr>
          <p:cNvSpPr txBox="1"/>
          <p:nvPr/>
        </p:nvSpPr>
        <p:spPr>
          <a:xfrm>
            <a:off x="6823472" y="1342504"/>
            <a:ext cx="1593056"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a:t>
            </a:r>
            <a:endParaRPr lang="en-US" sz="1400" b="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9D49EE7-2D0C-1432-B191-B284DAF40A96}"/>
              </a:ext>
            </a:extLst>
          </p:cNvPr>
          <p:cNvSpPr txBox="1"/>
          <p:nvPr/>
        </p:nvSpPr>
        <p:spPr>
          <a:xfrm>
            <a:off x="5900738" y="3478488"/>
            <a:ext cx="457200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[4]</a:t>
            </a:r>
            <a:endParaRPr lang="en-US" sz="1400" b="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B8B473-3CBA-09A9-D376-AC0DF37BD212}"/>
              </a:ext>
            </a:extLst>
          </p:cNvPr>
          <p:cNvPicPr>
            <a:picLocks noChangeAspect="1"/>
          </p:cNvPicPr>
          <p:nvPr/>
        </p:nvPicPr>
        <p:blipFill>
          <a:blip r:embed="rId3"/>
          <a:stretch>
            <a:fillRect/>
          </a:stretch>
        </p:blipFill>
        <p:spPr>
          <a:xfrm>
            <a:off x="3021807" y="2850635"/>
            <a:ext cx="2767113" cy="1871260"/>
          </a:xfrm>
          <a:prstGeom prst="rect">
            <a:avLst/>
          </a:prstGeom>
        </p:spPr>
      </p:pic>
    </p:spTree>
    <p:extLst>
      <p:ext uri="{BB962C8B-B14F-4D97-AF65-F5344CB8AC3E}">
        <p14:creationId xmlns:p14="http://schemas.microsoft.com/office/powerpoint/2010/main" val="3733758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5E3882-30A4-3CD0-2B99-76B631BBB10F}"/>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5A1B8148-FFAF-FCFA-78AF-F9FE2FA3172E}"/>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CE85635C-63EC-71AE-7148-86EEE7EE52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9" name="Picture 8">
            <a:extLst>
              <a:ext uri="{FF2B5EF4-FFF2-40B4-BE49-F238E27FC236}">
                <a16:creationId xmlns:a16="http://schemas.microsoft.com/office/drawing/2014/main" id="{39EA11D2-E448-20FF-C709-493127A3784A}"/>
              </a:ext>
            </a:extLst>
          </p:cNvPr>
          <p:cNvPicPr>
            <a:picLocks noChangeAspect="1"/>
          </p:cNvPicPr>
          <p:nvPr/>
        </p:nvPicPr>
        <p:blipFill rotWithShape="1">
          <a:blip r:embed="rId2"/>
          <a:srcRect l="282" t="-812" r="5767" b="812"/>
          <a:stretch/>
        </p:blipFill>
        <p:spPr>
          <a:xfrm>
            <a:off x="200025" y="242948"/>
            <a:ext cx="4993481" cy="2638425"/>
          </a:xfrm>
          <a:prstGeom prst="rect">
            <a:avLst/>
          </a:prstGeom>
        </p:spPr>
      </p:pic>
      <p:pic>
        <p:nvPicPr>
          <p:cNvPr id="11" name="Picture 10">
            <a:extLst>
              <a:ext uri="{FF2B5EF4-FFF2-40B4-BE49-F238E27FC236}">
                <a16:creationId xmlns:a16="http://schemas.microsoft.com/office/drawing/2014/main" id="{516C182C-B9ED-0518-B92E-57906AC9B1CC}"/>
              </a:ext>
            </a:extLst>
          </p:cNvPr>
          <p:cNvPicPr>
            <a:picLocks noChangeAspect="1"/>
          </p:cNvPicPr>
          <p:nvPr/>
        </p:nvPicPr>
        <p:blipFill rotWithShape="1">
          <a:blip r:embed="rId3"/>
          <a:srcRect l="-1" r="2532" b="20971"/>
          <a:stretch/>
        </p:blipFill>
        <p:spPr>
          <a:xfrm>
            <a:off x="5275315" y="839361"/>
            <a:ext cx="3575792" cy="4064853"/>
          </a:xfrm>
          <a:prstGeom prst="rect">
            <a:avLst/>
          </a:prstGeom>
        </p:spPr>
      </p:pic>
      <p:sp>
        <p:nvSpPr>
          <p:cNvPr id="13" name="TextBox 12">
            <a:extLst>
              <a:ext uri="{FF2B5EF4-FFF2-40B4-BE49-F238E27FC236}">
                <a16:creationId xmlns:a16="http://schemas.microsoft.com/office/drawing/2014/main" id="{03E1B5B5-4600-CC26-31FC-5030609F359A}"/>
              </a:ext>
            </a:extLst>
          </p:cNvPr>
          <p:cNvSpPr txBox="1"/>
          <p:nvPr/>
        </p:nvSpPr>
        <p:spPr>
          <a:xfrm>
            <a:off x="1582686" y="2881373"/>
            <a:ext cx="457200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[5]</a:t>
            </a:r>
            <a:endParaRPr lang="en-US" sz="1400" b="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25ED0E13-6993-A122-E775-62BD644C1238}"/>
              </a:ext>
            </a:extLst>
          </p:cNvPr>
          <p:cNvSpPr txBox="1"/>
          <p:nvPr/>
        </p:nvSpPr>
        <p:spPr>
          <a:xfrm>
            <a:off x="4850607" y="3670429"/>
            <a:ext cx="457200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[6]</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709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684FDE-F036-7731-8086-C70327AD0A58}"/>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13442162-369D-D4CF-54D8-6ECE74584690}"/>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77CFD14B-DE21-6135-BF41-6FCDA24093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3" name="Picture 2">
            <a:extLst>
              <a:ext uri="{FF2B5EF4-FFF2-40B4-BE49-F238E27FC236}">
                <a16:creationId xmlns:a16="http://schemas.microsoft.com/office/drawing/2014/main" id="{51EF4782-B9F3-A344-C5EA-7BF1CD801C94}"/>
              </a:ext>
            </a:extLst>
          </p:cNvPr>
          <p:cNvPicPr>
            <a:picLocks noChangeAspect="1"/>
          </p:cNvPicPr>
          <p:nvPr/>
        </p:nvPicPr>
        <p:blipFill>
          <a:blip r:embed="rId2"/>
          <a:stretch>
            <a:fillRect/>
          </a:stretch>
        </p:blipFill>
        <p:spPr>
          <a:xfrm>
            <a:off x="557211" y="681037"/>
            <a:ext cx="4507707" cy="1469231"/>
          </a:xfrm>
          <a:prstGeom prst="rect">
            <a:avLst/>
          </a:prstGeom>
        </p:spPr>
      </p:pic>
      <p:pic>
        <p:nvPicPr>
          <p:cNvPr id="8" name="Picture 7">
            <a:extLst>
              <a:ext uri="{FF2B5EF4-FFF2-40B4-BE49-F238E27FC236}">
                <a16:creationId xmlns:a16="http://schemas.microsoft.com/office/drawing/2014/main" id="{C8004A14-25C7-390B-23BB-E6E3DFF91290}"/>
              </a:ext>
            </a:extLst>
          </p:cNvPr>
          <p:cNvPicPr>
            <a:picLocks noChangeAspect="1"/>
          </p:cNvPicPr>
          <p:nvPr/>
        </p:nvPicPr>
        <p:blipFill>
          <a:blip r:embed="rId3"/>
          <a:stretch>
            <a:fillRect/>
          </a:stretch>
        </p:blipFill>
        <p:spPr>
          <a:xfrm>
            <a:off x="557211" y="2234192"/>
            <a:ext cx="6115050" cy="841804"/>
          </a:xfrm>
          <a:prstGeom prst="rect">
            <a:avLst/>
          </a:prstGeom>
        </p:spPr>
      </p:pic>
      <p:pic>
        <p:nvPicPr>
          <p:cNvPr id="10" name="Picture 9">
            <a:extLst>
              <a:ext uri="{FF2B5EF4-FFF2-40B4-BE49-F238E27FC236}">
                <a16:creationId xmlns:a16="http://schemas.microsoft.com/office/drawing/2014/main" id="{BF5FBE2E-4A36-7A24-CA73-F2CA10D737F5}"/>
              </a:ext>
            </a:extLst>
          </p:cNvPr>
          <p:cNvPicPr>
            <a:picLocks noChangeAspect="1"/>
          </p:cNvPicPr>
          <p:nvPr/>
        </p:nvPicPr>
        <p:blipFill>
          <a:blip r:embed="rId4"/>
          <a:stretch>
            <a:fillRect/>
          </a:stretch>
        </p:blipFill>
        <p:spPr>
          <a:xfrm>
            <a:off x="550066" y="3264011"/>
            <a:ext cx="6115050" cy="748396"/>
          </a:xfrm>
          <a:prstGeom prst="rect">
            <a:avLst/>
          </a:prstGeom>
        </p:spPr>
      </p:pic>
      <p:pic>
        <p:nvPicPr>
          <p:cNvPr id="12" name="Picture 11">
            <a:extLst>
              <a:ext uri="{FF2B5EF4-FFF2-40B4-BE49-F238E27FC236}">
                <a16:creationId xmlns:a16="http://schemas.microsoft.com/office/drawing/2014/main" id="{CCBE82D3-BB0B-5A4D-5806-6D67B4F51FD0}"/>
              </a:ext>
            </a:extLst>
          </p:cNvPr>
          <p:cNvPicPr>
            <a:picLocks noChangeAspect="1"/>
          </p:cNvPicPr>
          <p:nvPr/>
        </p:nvPicPr>
        <p:blipFill>
          <a:blip r:embed="rId5"/>
          <a:stretch>
            <a:fillRect/>
          </a:stretch>
        </p:blipFill>
        <p:spPr>
          <a:xfrm>
            <a:off x="550066" y="4124803"/>
            <a:ext cx="5898356" cy="642461"/>
          </a:xfrm>
          <a:prstGeom prst="rect">
            <a:avLst/>
          </a:prstGeom>
        </p:spPr>
      </p:pic>
      <p:sp>
        <p:nvSpPr>
          <p:cNvPr id="14" name="TextBox 13">
            <a:extLst>
              <a:ext uri="{FF2B5EF4-FFF2-40B4-BE49-F238E27FC236}">
                <a16:creationId xmlns:a16="http://schemas.microsoft.com/office/drawing/2014/main" id="{20366407-C13E-4E86-CDD1-44EDAB1E2A2D}"/>
              </a:ext>
            </a:extLst>
          </p:cNvPr>
          <p:cNvSpPr txBox="1"/>
          <p:nvPr/>
        </p:nvSpPr>
        <p:spPr>
          <a:xfrm>
            <a:off x="5143500" y="1261763"/>
            <a:ext cx="457200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[7]</a:t>
            </a:r>
            <a:endParaRPr lang="en-US" sz="1400" b="0" dirty="0">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CD23DF43-F9BE-D6FC-8347-1729234D5932}"/>
              </a:ext>
            </a:extLst>
          </p:cNvPr>
          <p:cNvSpPr txBox="1"/>
          <p:nvPr/>
        </p:nvSpPr>
        <p:spPr>
          <a:xfrm>
            <a:off x="6665116" y="2424917"/>
            <a:ext cx="4857750"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[8]</a:t>
            </a:r>
            <a:endParaRPr lang="en-US" sz="1400" b="0" dirty="0">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B2D151D-61D5-4AF8-433F-936F2DFFB9D9}"/>
              </a:ext>
            </a:extLst>
          </p:cNvPr>
          <p:cNvSpPr txBox="1"/>
          <p:nvPr/>
        </p:nvSpPr>
        <p:spPr>
          <a:xfrm>
            <a:off x="6665116" y="3432871"/>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[9]</a:t>
            </a:r>
            <a:endParaRPr lang="en-US" sz="1400" b="0" dirty="0">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8A9887C4-F6B2-FA09-EA3C-4EE9AB475737}"/>
              </a:ext>
            </a:extLst>
          </p:cNvPr>
          <p:cNvSpPr txBox="1"/>
          <p:nvPr/>
        </p:nvSpPr>
        <p:spPr>
          <a:xfrm>
            <a:off x="6448422" y="4253607"/>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[10]</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400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457200" y="283168"/>
            <a:ext cx="6117431" cy="627321"/>
          </a:xfrm>
        </p:spPr>
        <p:txBody>
          <a:bodyPr/>
          <a:lstStyle/>
          <a:p>
            <a:r>
              <a:rPr lang="en-US" sz="3600" b="1" dirty="0">
                <a:latin typeface="Bookman Old Style" panose="02050604050505020204" pitchFamily="18" charset="0"/>
              </a:rPr>
              <a:t>Introduction</a:t>
            </a:r>
          </a:p>
        </p:txBody>
      </p:sp>
      <p:sp>
        <p:nvSpPr>
          <p:cNvPr id="5" name="TextBox 4"/>
          <p:cNvSpPr txBox="1"/>
          <p:nvPr/>
        </p:nvSpPr>
        <p:spPr>
          <a:xfrm>
            <a:off x="300038" y="1022995"/>
            <a:ext cx="8515349" cy="3631763"/>
          </a:xfrm>
          <a:prstGeom prst="rect">
            <a:avLst/>
          </a:prstGeom>
          <a:noFill/>
        </p:spPr>
        <p:txBody>
          <a:bodyPr wrap="square" rtlCol="0">
            <a:spAutoFit/>
          </a:bodyPr>
          <a:lstStyle/>
          <a:p>
            <a:pPr marL="285750" indent="-285750" rtl="0" fontAlgn="base">
              <a:lnSpc>
                <a:spcPct val="150000"/>
              </a:lnSpc>
              <a:spcBef>
                <a:spcPts val="0"/>
              </a:spcBef>
              <a:spcAft>
                <a:spcPts val="0"/>
              </a:spcAft>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t>
            </a:r>
            <a:r>
              <a:rPr lang="en-US" sz="1800" b="1"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"Randomized Least Significant Bit(LSB) Embedding Image Steganography with Advanced Encryption Standard (AES)"</a:t>
            </a: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project is a combination of Image Steganography and AES Encryption technique along with Randomization.</a:t>
            </a:r>
          </a:p>
          <a:p>
            <a:pPr marL="285750" indent="-285750" rtl="0" fontAlgn="base">
              <a:lnSpc>
                <a:spcPct val="150000"/>
              </a:lnSpc>
              <a:spcBef>
                <a:spcPts val="0"/>
              </a:spcBef>
              <a:spcAft>
                <a:spcPts val="0"/>
              </a:spcAft>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developing environment is </a:t>
            </a:r>
            <a:r>
              <a:rPr lang="en-US" sz="1800" b="1"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Python 3.11 </a:t>
            </a: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Command prompt.</a:t>
            </a:r>
            <a:endPar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rtl="0" fontAlgn="base">
              <a:lnSpc>
                <a:spcPct val="150000"/>
              </a:lnSpc>
              <a:spcBef>
                <a:spcPts val="0"/>
              </a:spcBef>
              <a:spcAft>
                <a:spcPts val="0"/>
              </a:spcAft>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allows confidential information to be securely hidden within digital images, ensuring privacy and confidentiality during data transmission. </a:t>
            </a:r>
          </a:p>
          <a:p>
            <a:pPr marL="285750" indent="-285750" rtl="0" fontAlgn="base">
              <a:lnSpc>
                <a:spcPct val="150000"/>
              </a:lnSpc>
              <a:spcBef>
                <a:spcPts val="0"/>
              </a:spcBef>
              <a:spcAft>
                <a:spcPts val="0"/>
              </a:spcAft>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applications span various domains, including secure communication, digital forensics, privacy protection.</a:t>
            </a:r>
          </a:p>
          <a:p>
            <a:pPr marL="285750" indent="-285750">
              <a:buFont typeface="Wingdings" panose="05000000000000000000" pitchFamily="2" charset="2"/>
              <a:buChar char="q"/>
            </a:pP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B628F6-5F00-28BA-DC8C-F023C0153FE9}"/>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6B6B04F2-EDD1-53BC-04DC-2E6A49DA4C75}"/>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8E2AAFAC-58DB-45D9-7910-8D907889B8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3" name="Picture 2">
            <a:extLst>
              <a:ext uri="{FF2B5EF4-FFF2-40B4-BE49-F238E27FC236}">
                <a16:creationId xmlns:a16="http://schemas.microsoft.com/office/drawing/2014/main" id="{47D2D5DF-23B2-90ED-A113-6A8D958EF29D}"/>
              </a:ext>
            </a:extLst>
          </p:cNvPr>
          <p:cNvPicPr>
            <a:picLocks noChangeAspect="1"/>
          </p:cNvPicPr>
          <p:nvPr/>
        </p:nvPicPr>
        <p:blipFill>
          <a:blip r:embed="rId2"/>
          <a:stretch>
            <a:fillRect/>
          </a:stretch>
        </p:blipFill>
        <p:spPr>
          <a:xfrm>
            <a:off x="580494" y="821531"/>
            <a:ext cx="2691344" cy="3014664"/>
          </a:xfrm>
          <a:prstGeom prst="rect">
            <a:avLst/>
          </a:prstGeom>
        </p:spPr>
      </p:pic>
      <p:pic>
        <p:nvPicPr>
          <p:cNvPr id="8" name="Picture 7">
            <a:extLst>
              <a:ext uri="{FF2B5EF4-FFF2-40B4-BE49-F238E27FC236}">
                <a16:creationId xmlns:a16="http://schemas.microsoft.com/office/drawing/2014/main" id="{A654E97D-0A95-584C-AAF0-CBE64C70D2E8}"/>
              </a:ext>
            </a:extLst>
          </p:cNvPr>
          <p:cNvPicPr>
            <a:picLocks noChangeAspect="1"/>
          </p:cNvPicPr>
          <p:nvPr/>
        </p:nvPicPr>
        <p:blipFill>
          <a:blip r:embed="rId3"/>
          <a:stretch>
            <a:fillRect/>
          </a:stretch>
        </p:blipFill>
        <p:spPr>
          <a:xfrm>
            <a:off x="3421855" y="711717"/>
            <a:ext cx="5579269" cy="3353077"/>
          </a:xfrm>
          <a:prstGeom prst="rect">
            <a:avLst/>
          </a:prstGeom>
        </p:spPr>
      </p:pic>
      <p:sp>
        <p:nvSpPr>
          <p:cNvPr id="9" name="TextBox 8">
            <a:extLst>
              <a:ext uri="{FF2B5EF4-FFF2-40B4-BE49-F238E27FC236}">
                <a16:creationId xmlns:a16="http://schemas.microsoft.com/office/drawing/2014/main" id="{AB99343F-3D07-AB40-05FA-F36D75E94887}"/>
              </a:ext>
            </a:extLst>
          </p:cNvPr>
          <p:cNvSpPr txBox="1"/>
          <p:nvPr/>
        </p:nvSpPr>
        <p:spPr>
          <a:xfrm>
            <a:off x="826994" y="391090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[11]</a:t>
            </a:r>
            <a:endParaRPr lang="en-US" sz="1400" b="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BBD2EE9-33B0-D8C7-36CD-FAC49D122C89}"/>
              </a:ext>
            </a:extLst>
          </p:cNvPr>
          <p:cNvSpPr txBox="1"/>
          <p:nvPr/>
        </p:nvSpPr>
        <p:spPr>
          <a:xfrm>
            <a:off x="4013356" y="4139503"/>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[12]</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8981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3A3F07-5549-6CFA-370B-4F02E9A44E5B}"/>
              </a:ext>
            </a:extLst>
          </p:cNvPr>
          <p:cNvSpPr>
            <a:spLocks noGrp="1"/>
          </p:cNvSpPr>
          <p:nvPr>
            <p:ph type="dt" idx="10"/>
          </p:nvPr>
        </p:nvSpPr>
        <p:spPr/>
        <p:txBody>
          <a:bodyPr/>
          <a:lstStyle/>
          <a:p>
            <a:endParaRPr lang="en-IN"/>
          </a:p>
        </p:txBody>
      </p:sp>
      <p:sp>
        <p:nvSpPr>
          <p:cNvPr id="5" name="Footer Placeholder 4">
            <a:extLst>
              <a:ext uri="{FF2B5EF4-FFF2-40B4-BE49-F238E27FC236}">
                <a16:creationId xmlns:a16="http://schemas.microsoft.com/office/drawing/2014/main" id="{90419865-1003-03A9-EE68-48A535DF35AE}"/>
              </a:ext>
            </a:extLst>
          </p:cNvPr>
          <p:cNvSpPr>
            <a:spLocks noGrp="1"/>
          </p:cNvSpPr>
          <p:nvPr>
            <p:ph type="ft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091771EE-B880-5265-199F-37CCA7A7C4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8" name="Picture 7">
            <a:extLst>
              <a:ext uri="{FF2B5EF4-FFF2-40B4-BE49-F238E27FC236}">
                <a16:creationId xmlns:a16="http://schemas.microsoft.com/office/drawing/2014/main" id="{6F3D298E-20B6-A238-CBCB-80BD6093B975}"/>
              </a:ext>
            </a:extLst>
          </p:cNvPr>
          <p:cNvPicPr>
            <a:picLocks noChangeAspect="1"/>
          </p:cNvPicPr>
          <p:nvPr/>
        </p:nvPicPr>
        <p:blipFill>
          <a:blip r:embed="rId2"/>
          <a:stretch>
            <a:fillRect/>
          </a:stretch>
        </p:blipFill>
        <p:spPr>
          <a:xfrm>
            <a:off x="671052" y="798730"/>
            <a:ext cx="6553200" cy="794096"/>
          </a:xfrm>
          <a:prstGeom prst="rect">
            <a:avLst/>
          </a:prstGeom>
        </p:spPr>
      </p:pic>
      <p:pic>
        <p:nvPicPr>
          <p:cNvPr id="10" name="Picture 9">
            <a:extLst>
              <a:ext uri="{FF2B5EF4-FFF2-40B4-BE49-F238E27FC236}">
                <a16:creationId xmlns:a16="http://schemas.microsoft.com/office/drawing/2014/main" id="{171DDFED-D80F-9FE6-7A58-2BE1892CE866}"/>
              </a:ext>
            </a:extLst>
          </p:cNvPr>
          <p:cNvPicPr>
            <a:picLocks noChangeAspect="1"/>
          </p:cNvPicPr>
          <p:nvPr/>
        </p:nvPicPr>
        <p:blipFill>
          <a:blip r:embed="rId3"/>
          <a:stretch>
            <a:fillRect/>
          </a:stretch>
        </p:blipFill>
        <p:spPr>
          <a:xfrm>
            <a:off x="671052" y="1723641"/>
            <a:ext cx="2031105" cy="2912807"/>
          </a:xfrm>
          <a:prstGeom prst="rect">
            <a:avLst/>
          </a:prstGeom>
        </p:spPr>
      </p:pic>
      <p:pic>
        <p:nvPicPr>
          <p:cNvPr id="12" name="Picture 11">
            <a:extLst>
              <a:ext uri="{FF2B5EF4-FFF2-40B4-BE49-F238E27FC236}">
                <a16:creationId xmlns:a16="http://schemas.microsoft.com/office/drawing/2014/main" id="{0BB1DF66-FEA9-F028-5CA0-34A38BA94A42}"/>
              </a:ext>
            </a:extLst>
          </p:cNvPr>
          <p:cNvPicPr>
            <a:picLocks noChangeAspect="1"/>
          </p:cNvPicPr>
          <p:nvPr/>
        </p:nvPicPr>
        <p:blipFill>
          <a:blip r:embed="rId4"/>
          <a:stretch>
            <a:fillRect/>
          </a:stretch>
        </p:blipFill>
        <p:spPr>
          <a:xfrm>
            <a:off x="2896829" y="1723641"/>
            <a:ext cx="6245942" cy="1085546"/>
          </a:xfrm>
          <a:prstGeom prst="rect">
            <a:avLst/>
          </a:prstGeom>
        </p:spPr>
      </p:pic>
      <p:sp>
        <p:nvSpPr>
          <p:cNvPr id="13" name="TextBox 12">
            <a:extLst>
              <a:ext uri="{FF2B5EF4-FFF2-40B4-BE49-F238E27FC236}">
                <a16:creationId xmlns:a16="http://schemas.microsoft.com/office/drawing/2014/main" id="{B0EE4F2C-6F47-4395-B5A4-8B42C198245A}"/>
              </a:ext>
            </a:extLst>
          </p:cNvPr>
          <p:cNvSpPr txBox="1"/>
          <p:nvPr/>
        </p:nvSpPr>
        <p:spPr>
          <a:xfrm>
            <a:off x="2590800" y="43682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[13]</a:t>
            </a:r>
            <a:endParaRPr lang="en-US" sz="1400" b="0" dirty="0">
              <a:effectLst/>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CC96E7F-86F5-B4F7-F7F7-74FA3FCCF570}"/>
              </a:ext>
            </a:extLst>
          </p:cNvPr>
          <p:cNvSpPr txBox="1"/>
          <p:nvPr/>
        </p:nvSpPr>
        <p:spPr>
          <a:xfrm>
            <a:off x="2702157" y="4190881"/>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[14]</a:t>
            </a:r>
            <a:endParaRPr lang="en-US" sz="1400" b="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B86317DF-784B-6D8A-5334-307B89A40AF6}"/>
              </a:ext>
            </a:extLst>
          </p:cNvPr>
          <p:cNvSpPr txBox="1"/>
          <p:nvPr/>
        </p:nvSpPr>
        <p:spPr>
          <a:xfrm>
            <a:off x="4150516" y="2792322"/>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[15]</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5534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4599E64-4915-A20E-FF24-10512492A88C}"/>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51B77CFB-00E1-F738-87E9-D07199913A1D}"/>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102402B8-9711-A67F-8C0A-1A0E196473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9" name="Picture 8">
            <a:extLst>
              <a:ext uri="{FF2B5EF4-FFF2-40B4-BE49-F238E27FC236}">
                <a16:creationId xmlns:a16="http://schemas.microsoft.com/office/drawing/2014/main" id="{9CD0E9F1-DD7D-83A9-336E-72A2ACF7FD94}"/>
              </a:ext>
            </a:extLst>
          </p:cNvPr>
          <p:cNvPicPr>
            <a:picLocks noChangeAspect="1"/>
          </p:cNvPicPr>
          <p:nvPr/>
        </p:nvPicPr>
        <p:blipFill>
          <a:blip r:embed="rId2"/>
          <a:stretch>
            <a:fillRect/>
          </a:stretch>
        </p:blipFill>
        <p:spPr>
          <a:xfrm>
            <a:off x="577739" y="675640"/>
            <a:ext cx="1519841" cy="4365524"/>
          </a:xfrm>
          <a:prstGeom prst="rect">
            <a:avLst/>
          </a:prstGeom>
        </p:spPr>
      </p:pic>
      <p:pic>
        <p:nvPicPr>
          <p:cNvPr id="11" name="Picture 10">
            <a:extLst>
              <a:ext uri="{FF2B5EF4-FFF2-40B4-BE49-F238E27FC236}">
                <a16:creationId xmlns:a16="http://schemas.microsoft.com/office/drawing/2014/main" id="{7C939F33-3656-F46D-3213-6D4208C5E319}"/>
              </a:ext>
            </a:extLst>
          </p:cNvPr>
          <p:cNvPicPr>
            <a:picLocks noChangeAspect="1"/>
          </p:cNvPicPr>
          <p:nvPr/>
        </p:nvPicPr>
        <p:blipFill>
          <a:blip r:embed="rId3"/>
          <a:stretch>
            <a:fillRect/>
          </a:stretch>
        </p:blipFill>
        <p:spPr>
          <a:xfrm>
            <a:off x="2260213" y="675640"/>
            <a:ext cx="3878519" cy="979693"/>
          </a:xfrm>
          <a:prstGeom prst="rect">
            <a:avLst/>
          </a:prstGeom>
        </p:spPr>
      </p:pic>
      <p:pic>
        <p:nvPicPr>
          <p:cNvPr id="13" name="Picture 12">
            <a:extLst>
              <a:ext uri="{FF2B5EF4-FFF2-40B4-BE49-F238E27FC236}">
                <a16:creationId xmlns:a16="http://schemas.microsoft.com/office/drawing/2014/main" id="{B29759B9-9B71-6F54-32FE-DE45EC8D4841}"/>
              </a:ext>
            </a:extLst>
          </p:cNvPr>
          <p:cNvPicPr>
            <a:picLocks noChangeAspect="1"/>
          </p:cNvPicPr>
          <p:nvPr/>
        </p:nvPicPr>
        <p:blipFill>
          <a:blip r:embed="rId4"/>
          <a:stretch>
            <a:fillRect/>
          </a:stretch>
        </p:blipFill>
        <p:spPr>
          <a:xfrm>
            <a:off x="2260213" y="1709737"/>
            <a:ext cx="5460568" cy="1557031"/>
          </a:xfrm>
          <a:prstGeom prst="rect">
            <a:avLst/>
          </a:prstGeom>
        </p:spPr>
      </p:pic>
      <p:pic>
        <p:nvPicPr>
          <p:cNvPr id="15" name="Picture 14">
            <a:extLst>
              <a:ext uri="{FF2B5EF4-FFF2-40B4-BE49-F238E27FC236}">
                <a16:creationId xmlns:a16="http://schemas.microsoft.com/office/drawing/2014/main" id="{F2D145A4-7CB9-9380-281D-19399AF800BA}"/>
              </a:ext>
            </a:extLst>
          </p:cNvPr>
          <p:cNvPicPr>
            <a:picLocks noChangeAspect="1"/>
          </p:cNvPicPr>
          <p:nvPr/>
        </p:nvPicPr>
        <p:blipFill>
          <a:blip r:embed="rId5"/>
          <a:stretch>
            <a:fillRect/>
          </a:stretch>
        </p:blipFill>
        <p:spPr>
          <a:xfrm>
            <a:off x="2260213" y="3352802"/>
            <a:ext cx="2133600" cy="1688362"/>
          </a:xfrm>
          <a:prstGeom prst="rect">
            <a:avLst/>
          </a:prstGeom>
        </p:spPr>
      </p:pic>
      <p:sp>
        <p:nvSpPr>
          <p:cNvPr id="16" name="TextBox 15">
            <a:extLst>
              <a:ext uri="{FF2B5EF4-FFF2-40B4-BE49-F238E27FC236}">
                <a16:creationId xmlns:a16="http://schemas.microsoft.com/office/drawing/2014/main" id="{AC3EA6A9-E3E7-BD75-8A36-3F63E606930D}"/>
              </a:ext>
            </a:extLst>
          </p:cNvPr>
          <p:cNvSpPr txBox="1"/>
          <p:nvPr/>
        </p:nvSpPr>
        <p:spPr>
          <a:xfrm>
            <a:off x="1512347" y="281829"/>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[16]</a:t>
            </a:r>
            <a:endParaRPr lang="en-US" sz="1400" b="0" dirty="0">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242ACA53-139A-D4A4-A072-A22610B283BB}"/>
              </a:ext>
            </a:extLst>
          </p:cNvPr>
          <p:cNvSpPr txBox="1"/>
          <p:nvPr/>
        </p:nvSpPr>
        <p:spPr>
          <a:xfrm>
            <a:off x="7847035" y="218047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[18]</a:t>
            </a:r>
            <a:endParaRPr lang="en-US" sz="1400" b="0" dirty="0">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ADDF3F2F-CC6B-6FCB-1579-CF5A262E0C2C}"/>
              </a:ext>
            </a:extLst>
          </p:cNvPr>
          <p:cNvSpPr txBox="1"/>
          <p:nvPr/>
        </p:nvSpPr>
        <p:spPr>
          <a:xfrm>
            <a:off x="6304292" y="919132"/>
            <a:ext cx="5762932" cy="307777"/>
          </a:xfrm>
          <a:prstGeom prst="rect">
            <a:avLst/>
          </a:prstGeom>
          <a:noFill/>
        </p:spPr>
        <p:txBody>
          <a:bodyPr wrap="square">
            <a:spAutoFit/>
          </a:bodyPr>
          <a:lstStyle/>
          <a:p>
            <a:pPr rtl="0">
              <a:spcBef>
                <a:spcPts val="0"/>
              </a:spcBef>
              <a:spcAft>
                <a:spcPts val="0"/>
              </a:spcAft>
            </a:pPr>
            <a:r>
              <a:rPr lang="en-US" sz="1400" dirty="0">
                <a:effectLst/>
                <a:latin typeface="Times New Roman" panose="02020603050405020304" pitchFamily="18" charset="0"/>
                <a:cs typeface="Times New Roman" panose="02020603050405020304" pitchFamily="18" charset="0"/>
              </a:rPr>
              <a:t>[17]</a:t>
            </a:r>
          </a:p>
        </p:txBody>
      </p:sp>
      <p:sp>
        <p:nvSpPr>
          <p:cNvPr id="19" name="TextBox 18">
            <a:extLst>
              <a:ext uri="{FF2B5EF4-FFF2-40B4-BE49-F238E27FC236}">
                <a16:creationId xmlns:a16="http://schemas.microsoft.com/office/drawing/2014/main" id="{B682247C-A308-4AFF-A869-8C81325EFFFC}"/>
              </a:ext>
            </a:extLst>
          </p:cNvPr>
          <p:cNvSpPr txBox="1"/>
          <p:nvPr/>
        </p:nvSpPr>
        <p:spPr>
          <a:xfrm>
            <a:off x="4493416" y="3780456"/>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[19]</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2155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A3204F6-BC91-2E89-2598-2AE6CDA6AC9B}"/>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C9DBA90A-541B-B9DE-7410-EDF6F844EC47}"/>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48BE2184-E016-F5CD-E91B-56083060F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9" name="Picture 8">
            <a:extLst>
              <a:ext uri="{FF2B5EF4-FFF2-40B4-BE49-F238E27FC236}">
                <a16:creationId xmlns:a16="http://schemas.microsoft.com/office/drawing/2014/main" id="{D1C0CDAA-C7F3-09D0-1310-D12EA37E08D9}"/>
              </a:ext>
            </a:extLst>
          </p:cNvPr>
          <p:cNvPicPr>
            <a:picLocks noChangeAspect="1"/>
          </p:cNvPicPr>
          <p:nvPr/>
        </p:nvPicPr>
        <p:blipFill>
          <a:blip r:embed="rId2"/>
          <a:stretch>
            <a:fillRect/>
          </a:stretch>
        </p:blipFill>
        <p:spPr>
          <a:xfrm>
            <a:off x="731043" y="542927"/>
            <a:ext cx="5734051" cy="600076"/>
          </a:xfrm>
          <a:prstGeom prst="rect">
            <a:avLst/>
          </a:prstGeom>
        </p:spPr>
      </p:pic>
      <p:pic>
        <p:nvPicPr>
          <p:cNvPr id="11" name="Picture 10">
            <a:extLst>
              <a:ext uri="{FF2B5EF4-FFF2-40B4-BE49-F238E27FC236}">
                <a16:creationId xmlns:a16="http://schemas.microsoft.com/office/drawing/2014/main" id="{1CFC829A-72FD-8D19-6773-1D45CEBF28B3}"/>
              </a:ext>
            </a:extLst>
          </p:cNvPr>
          <p:cNvPicPr>
            <a:picLocks noChangeAspect="1"/>
          </p:cNvPicPr>
          <p:nvPr/>
        </p:nvPicPr>
        <p:blipFill>
          <a:blip r:embed="rId3"/>
          <a:stretch>
            <a:fillRect/>
          </a:stretch>
        </p:blipFill>
        <p:spPr>
          <a:xfrm>
            <a:off x="269079" y="1221584"/>
            <a:ext cx="1759746" cy="3871910"/>
          </a:xfrm>
          <a:prstGeom prst="rect">
            <a:avLst/>
          </a:prstGeom>
        </p:spPr>
      </p:pic>
      <p:pic>
        <p:nvPicPr>
          <p:cNvPr id="13" name="Picture 12">
            <a:extLst>
              <a:ext uri="{FF2B5EF4-FFF2-40B4-BE49-F238E27FC236}">
                <a16:creationId xmlns:a16="http://schemas.microsoft.com/office/drawing/2014/main" id="{E60A2EB8-133E-9934-9E8F-5CE652871685}"/>
              </a:ext>
            </a:extLst>
          </p:cNvPr>
          <p:cNvPicPr>
            <a:picLocks noChangeAspect="1"/>
          </p:cNvPicPr>
          <p:nvPr/>
        </p:nvPicPr>
        <p:blipFill>
          <a:blip r:embed="rId4"/>
          <a:stretch>
            <a:fillRect/>
          </a:stretch>
        </p:blipFill>
        <p:spPr>
          <a:xfrm>
            <a:off x="2200275" y="1857375"/>
            <a:ext cx="4743450" cy="985838"/>
          </a:xfrm>
          <a:prstGeom prst="rect">
            <a:avLst/>
          </a:prstGeom>
        </p:spPr>
      </p:pic>
      <p:sp>
        <p:nvSpPr>
          <p:cNvPr id="14" name="TextBox 13">
            <a:extLst>
              <a:ext uri="{FF2B5EF4-FFF2-40B4-BE49-F238E27FC236}">
                <a16:creationId xmlns:a16="http://schemas.microsoft.com/office/drawing/2014/main" id="{425699A6-E77A-8442-206D-3A3A51C211F8}"/>
              </a:ext>
            </a:extLst>
          </p:cNvPr>
          <p:cNvSpPr txBox="1"/>
          <p:nvPr/>
        </p:nvSpPr>
        <p:spPr>
          <a:xfrm>
            <a:off x="1803556" y="235150"/>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[20]</a:t>
            </a:r>
            <a:endParaRPr lang="en-US" sz="1400" b="0" dirty="0">
              <a:effectLst/>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467BA64-9F69-B1DA-5505-58467DCDF4D9}"/>
              </a:ext>
            </a:extLst>
          </p:cNvPr>
          <p:cNvSpPr txBox="1"/>
          <p:nvPr/>
        </p:nvSpPr>
        <p:spPr>
          <a:xfrm>
            <a:off x="7015636" y="219640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[22]</a:t>
            </a:r>
            <a:endParaRPr lang="en-US" sz="1400" b="0" dirty="0">
              <a:effectLst/>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A5C06EC-E19E-3692-E0A7-A7698350DB99}"/>
              </a:ext>
            </a:extLst>
          </p:cNvPr>
          <p:cNvSpPr txBox="1"/>
          <p:nvPr/>
        </p:nvSpPr>
        <p:spPr>
          <a:xfrm>
            <a:off x="2028825" y="3665340"/>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[21]</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774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55FD12-2785-B25A-3C7E-94DD1BB7BCF9}"/>
              </a:ext>
            </a:extLst>
          </p:cNvPr>
          <p:cNvSpPr>
            <a:spLocks noGrp="1"/>
          </p:cNvSpPr>
          <p:nvPr>
            <p:ph type="dt" idx="10"/>
          </p:nvPr>
        </p:nvSpPr>
        <p:spPr/>
        <p:txBody>
          <a:bodyPr/>
          <a:lstStyle/>
          <a:p>
            <a:endParaRPr lang="en-IN"/>
          </a:p>
        </p:txBody>
      </p:sp>
      <p:sp>
        <p:nvSpPr>
          <p:cNvPr id="5" name="Footer Placeholder 4">
            <a:extLst>
              <a:ext uri="{FF2B5EF4-FFF2-40B4-BE49-F238E27FC236}">
                <a16:creationId xmlns:a16="http://schemas.microsoft.com/office/drawing/2014/main" id="{A0F54D04-4023-AA7F-CD4B-378FF3E231E5}"/>
              </a:ext>
            </a:extLst>
          </p:cNvPr>
          <p:cNvSpPr>
            <a:spLocks noGrp="1"/>
          </p:cNvSpPr>
          <p:nvPr>
            <p:ph type="ft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53820312-EB71-F1AB-6B0F-3A132B506F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8" name="Picture 7">
            <a:extLst>
              <a:ext uri="{FF2B5EF4-FFF2-40B4-BE49-F238E27FC236}">
                <a16:creationId xmlns:a16="http://schemas.microsoft.com/office/drawing/2014/main" id="{0C24BF7A-BA37-004D-56BA-184ED0C180B6}"/>
              </a:ext>
            </a:extLst>
          </p:cNvPr>
          <p:cNvPicPr>
            <a:picLocks noChangeAspect="1"/>
          </p:cNvPicPr>
          <p:nvPr/>
        </p:nvPicPr>
        <p:blipFill>
          <a:blip r:embed="rId2"/>
          <a:stretch>
            <a:fillRect/>
          </a:stretch>
        </p:blipFill>
        <p:spPr>
          <a:xfrm>
            <a:off x="624656" y="882961"/>
            <a:ext cx="3947344" cy="1496501"/>
          </a:xfrm>
          <a:prstGeom prst="rect">
            <a:avLst/>
          </a:prstGeom>
        </p:spPr>
      </p:pic>
      <p:sp>
        <p:nvSpPr>
          <p:cNvPr id="11" name="TextBox 10">
            <a:extLst>
              <a:ext uri="{FF2B5EF4-FFF2-40B4-BE49-F238E27FC236}">
                <a16:creationId xmlns:a16="http://schemas.microsoft.com/office/drawing/2014/main" id="{90BEC3CB-CB2D-9331-B107-4BCA5FFABCE0}"/>
              </a:ext>
            </a:extLst>
          </p:cNvPr>
          <p:cNvSpPr txBox="1"/>
          <p:nvPr/>
        </p:nvSpPr>
        <p:spPr>
          <a:xfrm>
            <a:off x="4653436" y="1323434"/>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[23]</a:t>
            </a:r>
            <a:endParaRPr lang="en-US" sz="1400" b="0" dirty="0">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D02A61F-3EC2-AB7A-71FC-FB1E8900E40F}"/>
              </a:ext>
            </a:extLst>
          </p:cNvPr>
          <p:cNvSpPr txBox="1"/>
          <p:nvPr/>
        </p:nvSpPr>
        <p:spPr>
          <a:xfrm>
            <a:off x="6430297" y="3358401"/>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[24]</a:t>
            </a:r>
            <a:endParaRPr lang="en-US" sz="1400" b="0" dirty="0">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ACFCB96-4A3B-C840-EB61-12062886070A}"/>
              </a:ext>
            </a:extLst>
          </p:cNvPr>
          <p:cNvPicPr>
            <a:picLocks noChangeAspect="1"/>
          </p:cNvPicPr>
          <p:nvPr/>
        </p:nvPicPr>
        <p:blipFill>
          <a:blip r:embed="rId3"/>
          <a:stretch>
            <a:fillRect/>
          </a:stretch>
        </p:blipFill>
        <p:spPr>
          <a:xfrm>
            <a:off x="2932625" y="2571751"/>
            <a:ext cx="3246601" cy="2195514"/>
          </a:xfrm>
          <a:prstGeom prst="rect">
            <a:avLst/>
          </a:prstGeom>
        </p:spPr>
      </p:pic>
    </p:spTree>
    <p:extLst>
      <p:ext uri="{BB962C8B-B14F-4D97-AF65-F5344CB8AC3E}">
        <p14:creationId xmlns:p14="http://schemas.microsoft.com/office/powerpoint/2010/main" val="3690504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579F0D-26F5-28A4-7463-7C194372AAB0}"/>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A5FC22B9-FA09-7063-57F1-4CAFF176CC4E}"/>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EF2F4CC6-0CB3-EF26-28DE-D00C0E9084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pic>
        <p:nvPicPr>
          <p:cNvPr id="9" name="Picture 8">
            <a:extLst>
              <a:ext uri="{FF2B5EF4-FFF2-40B4-BE49-F238E27FC236}">
                <a16:creationId xmlns:a16="http://schemas.microsoft.com/office/drawing/2014/main" id="{DD1B3F38-8912-0F34-1E5D-8186BBF66198}"/>
              </a:ext>
            </a:extLst>
          </p:cNvPr>
          <p:cNvPicPr>
            <a:picLocks noChangeAspect="1"/>
          </p:cNvPicPr>
          <p:nvPr/>
        </p:nvPicPr>
        <p:blipFill>
          <a:blip r:embed="rId2"/>
          <a:stretch>
            <a:fillRect/>
          </a:stretch>
        </p:blipFill>
        <p:spPr>
          <a:xfrm>
            <a:off x="1657179" y="182787"/>
            <a:ext cx="3265341" cy="1577433"/>
          </a:xfrm>
          <a:prstGeom prst="rect">
            <a:avLst/>
          </a:prstGeom>
        </p:spPr>
      </p:pic>
      <p:pic>
        <p:nvPicPr>
          <p:cNvPr id="13" name="Picture 12">
            <a:extLst>
              <a:ext uri="{FF2B5EF4-FFF2-40B4-BE49-F238E27FC236}">
                <a16:creationId xmlns:a16="http://schemas.microsoft.com/office/drawing/2014/main" id="{FBD83E49-57FA-D4A7-FAC6-D931A2BEBEB5}"/>
              </a:ext>
            </a:extLst>
          </p:cNvPr>
          <p:cNvPicPr>
            <a:picLocks noChangeAspect="1"/>
          </p:cNvPicPr>
          <p:nvPr/>
        </p:nvPicPr>
        <p:blipFill>
          <a:blip r:embed="rId3"/>
          <a:stretch>
            <a:fillRect/>
          </a:stretch>
        </p:blipFill>
        <p:spPr>
          <a:xfrm>
            <a:off x="232239" y="1880604"/>
            <a:ext cx="4027341" cy="1813717"/>
          </a:xfrm>
          <a:prstGeom prst="rect">
            <a:avLst/>
          </a:prstGeom>
        </p:spPr>
      </p:pic>
      <p:pic>
        <p:nvPicPr>
          <p:cNvPr id="15" name="Picture 14">
            <a:extLst>
              <a:ext uri="{FF2B5EF4-FFF2-40B4-BE49-F238E27FC236}">
                <a16:creationId xmlns:a16="http://schemas.microsoft.com/office/drawing/2014/main" id="{E32B6C89-9BC8-CA31-EF46-0AF24EE5B969}"/>
              </a:ext>
            </a:extLst>
          </p:cNvPr>
          <p:cNvPicPr>
            <a:picLocks noChangeAspect="1"/>
          </p:cNvPicPr>
          <p:nvPr/>
        </p:nvPicPr>
        <p:blipFill>
          <a:blip r:embed="rId4"/>
          <a:stretch>
            <a:fillRect/>
          </a:stretch>
        </p:blipFill>
        <p:spPr>
          <a:xfrm>
            <a:off x="5295738" y="1211532"/>
            <a:ext cx="2956722" cy="548688"/>
          </a:xfrm>
          <a:prstGeom prst="rect">
            <a:avLst/>
          </a:prstGeom>
        </p:spPr>
      </p:pic>
      <p:sp>
        <p:nvSpPr>
          <p:cNvPr id="18" name="TextBox 17">
            <a:extLst>
              <a:ext uri="{FF2B5EF4-FFF2-40B4-BE49-F238E27FC236}">
                <a16:creationId xmlns:a16="http://schemas.microsoft.com/office/drawing/2014/main" id="{A3181F76-6666-A0DD-C46D-6A96CE46AF22}"/>
              </a:ext>
            </a:extLst>
          </p:cNvPr>
          <p:cNvSpPr txBox="1"/>
          <p:nvPr/>
        </p:nvSpPr>
        <p:spPr>
          <a:xfrm>
            <a:off x="790268" y="90375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[25]</a:t>
            </a:r>
            <a:endParaRPr lang="en-US" sz="1400" b="0" dirty="0">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C92A87E-2322-6FBD-1911-07F91DAC75C6}"/>
              </a:ext>
            </a:extLst>
          </p:cNvPr>
          <p:cNvSpPr txBox="1"/>
          <p:nvPr/>
        </p:nvSpPr>
        <p:spPr>
          <a:xfrm>
            <a:off x="515776" y="3694321"/>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[26]</a:t>
            </a:r>
            <a:endParaRPr lang="en-US" sz="1400" b="0" dirty="0">
              <a:effectLst/>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70A0B5D-9719-69C7-CDF0-7215F1680C71}"/>
              </a:ext>
            </a:extLst>
          </p:cNvPr>
          <p:cNvSpPr txBox="1"/>
          <p:nvPr/>
        </p:nvSpPr>
        <p:spPr>
          <a:xfrm>
            <a:off x="8252460" y="1212413"/>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[27]</a:t>
            </a:r>
            <a:endParaRPr lang="en-US" sz="1400" b="0" dirty="0">
              <a:effectLst/>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42D20811-751B-5318-2CD6-33969D343AD1}"/>
              </a:ext>
            </a:extLst>
          </p:cNvPr>
          <p:cNvSpPr txBox="1"/>
          <p:nvPr/>
        </p:nvSpPr>
        <p:spPr>
          <a:xfrm>
            <a:off x="6207916" y="4319964"/>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[28]</a:t>
            </a:r>
            <a:endParaRPr lang="en-US" sz="1400" b="0" dirty="0">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90244F0-9790-4BBE-9F12-6CDA89675777}"/>
              </a:ext>
            </a:extLst>
          </p:cNvPr>
          <p:cNvPicPr>
            <a:picLocks noChangeAspect="1"/>
          </p:cNvPicPr>
          <p:nvPr/>
        </p:nvPicPr>
        <p:blipFill>
          <a:blip r:embed="rId5"/>
          <a:stretch>
            <a:fillRect/>
          </a:stretch>
        </p:blipFill>
        <p:spPr>
          <a:xfrm>
            <a:off x="5010444" y="2067997"/>
            <a:ext cx="2818823" cy="1906229"/>
          </a:xfrm>
          <a:prstGeom prst="rect">
            <a:avLst/>
          </a:prstGeom>
        </p:spPr>
      </p:pic>
    </p:spTree>
    <p:extLst>
      <p:ext uri="{BB962C8B-B14F-4D97-AF65-F5344CB8AC3E}">
        <p14:creationId xmlns:p14="http://schemas.microsoft.com/office/powerpoint/2010/main" val="2055870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979714A-659F-3B76-DCF8-8ACD08FE6ABC}"/>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3A1BD2BD-908C-40D2-C39F-4E4EE802954F}"/>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1C2C834A-385D-1117-2A88-43D5BF63F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9" name="Picture 8">
            <a:extLst>
              <a:ext uri="{FF2B5EF4-FFF2-40B4-BE49-F238E27FC236}">
                <a16:creationId xmlns:a16="http://schemas.microsoft.com/office/drawing/2014/main" id="{8250EF2B-E160-FF9A-9183-418B58514372}"/>
              </a:ext>
            </a:extLst>
          </p:cNvPr>
          <p:cNvPicPr>
            <a:picLocks noChangeAspect="1"/>
          </p:cNvPicPr>
          <p:nvPr/>
        </p:nvPicPr>
        <p:blipFill>
          <a:blip r:embed="rId2"/>
          <a:stretch>
            <a:fillRect/>
          </a:stretch>
        </p:blipFill>
        <p:spPr>
          <a:xfrm>
            <a:off x="457200" y="976679"/>
            <a:ext cx="3894389" cy="966421"/>
          </a:xfrm>
          <a:prstGeom prst="rect">
            <a:avLst/>
          </a:prstGeom>
        </p:spPr>
      </p:pic>
      <p:pic>
        <p:nvPicPr>
          <p:cNvPr id="11" name="Picture 10">
            <a:extLst>
              <a:ext uri="{FF2B5EF4-FFF2-40B4-BE49-F238E27FC236}">
                <a16:creationId xmlns:a16="http://schemas.microsoft.com/office/drawing/2014/main" id="{20D5F1BF-F888-CEB6-30F0-3F36B3D1B43C}"/>
              </a:ext>
            </a:extLst>
          </p:cNvPr>
          <p:cNvPicPr>
            <a:picLocks noChangeAspect="1"/>
          </p:cNvPicPr>
          <p:nvPr/>
        </p:nvPicPr>
        <p:blipFill>
          <a:blip r:embed="rId3"/>
          <a:stretch>
            <a:fillRect/>
          </a:stretch>
        </p:blipFill>
        <p:spPr>
          <a:xfrm>
            <a:off x="457200" y="2030200"/>
            <a:ext cx="3894389" cy="1059254"/>
          </a:xfrm>
          <a:prstGeom prst="rect">
            <a:avLst/>
          </a:prstGeom>
        </p:spPr>
      </p:pic>
      <p:pic>
        <p:nvPicPr>
          <p:cNvPr id="13" name="Picture 12">
            <a:extLst>
              <a:ext uri="{FF2B5EF4-FFF2-40B4-BE49-F238E27FC236}">
                <a16:creationId xmlns:a16="http://schemas.microsoft.com/office/drawing/2014/main" id="{8014526D-A6C0-3AF2-28D4-697E17FEEDA9}"/>
              </a:ext>
            </a:extLst>
          </p:cNvPr>
          <p:cNvPicPr>
            <a:picLocks noChangeAspect="1"/>
          </p:cNvPicPr>
          <p:nvPr/>
        </p:nvPicPr>
        <p:blipFill>
          <a:blip r:embed="rId4"/>
          <a:stretch>
            <a:fillRect/>
          </a:stretch>
        </p:blipFill>
        <p:spPr>
          <a:xfrm>
            <a:off x="457200" y="3176554"/>
            <a:ext cx="4861560" cy="1265906"/>
          </a:xfrm>
          <a:prstGeom prst="rect">
            <a:avLst/>
          </a:prstGeom>
        </p:spPr>
      </p:pic>
      <p:pic>
        <p:nvPicPr>
          <p:cNvPr id="15" name="Picture 14">
            <a:extLst>
              <a:ext uri="{FF2B5EF4-FFF2-40B4-BE49-F238E27FC236}">
                <a16:creationId xmlns:a16="http://schemas.microsoft.com/office/drawing/2014/main" id="{765320AA-8609-A24B-16E5-E5CCDF7474D8}"/>
              </a:ext>
            </a:extLst>
          </p:cNvPr>
          <p:cNvPicPr>
            <a:picLocks noChangeAspect="1"/>
          </p:cNvPicPr>
          <p:nvPr/>
        </p:nvPicPr>
        <p:blipFill>
          <a:blip r:embed="rId5"/>
          <a:stretch>
            <a:fillRect/>
          </a:stretch>
        </p:blipFill>
        <p:spPr>
          <a:xfrm>
            <a:off x="5821564" y="796183"/>
            <a:ext cx="2667231" cy="3551133"/>
          </a:xfrm>
          <a:prstGeom prst="rect">
            <a:avLst/>
          </a:prstGeom>
        </p:spPr>
      </p:pic>
      <p:sp>
        <p:nvSpPr>
          <p:cNvPr id="16" name="TextBox 15">
            <a:extLst>
              <a:ext uri="{FF2B5EF4-FFF2-40B4-BE49-F238E27FC236}">
                <a16:creationId xmlns:a16="http://schemas.microsoft.com/office/drawing/2014/main" id="{572D3E2D-730D-CC9E-5376-98FBEEEB363F}"/>
              </a:ext>
            </a:extLst>
          </p:cNvPr>
          <p:cNvSpPr txBox="1"/>
          <p:nvPr/>
        </p:nvSpPr>
        <p:spPr>
          <a:xfrm>
            <a:off x="8488795" y="1723975"/>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[32]</a:t>
            </a:r>
            <a:endParaRPr lang="en-US" sz="1400" b="0" dirty="0">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E6A4CE9-65E4-6EA2-8A63-613B21A22E6E}"/>
              </a:ext>
            </a:extLst>
          </p:cNvPr>
          <p:cNvSpPr txBox="1"/>
          <p:nvPr/>
        </p:nvSpPr>
        <p:spPr>
          <a:xfrm>
            <a:off x="4348636" y="1206797"/>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[29]</a:t>
            </a:r>
            <a:endParaRPr lang="en-US" sz="1400" b="0" dirty="0">
              <a:effectLst/>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76E72297-C6C9-A59E-1F7E-8AB8D442AA95}"/>
              </a:ext>
            </a:extLst>
          </p:cNvPr>
          <p:cNvSpPr txBox="1"/>
          <p:nvPr/>
        </p:nvSpPr>
        <p:spPr>
          <a:xfrm>
            <a:off x="5318760" y="3539844"/>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[31]</a:t>
            </a:r>
            <a:endParaRPr lang="en-US" sz="1400" b="0" dirty="0">
              <a:effectLst/>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FCD8620C-EF72-AC36-D794-7FCB8B097BEA}"/>
              </a:ext>
            </a:extLst>
          </p:cNvPr>
          <p:cNvSpPr txBox="1"/>
          <p:nvPr/>
        </p:nvSpPr>
        <p:spPr>
          <a:xfrm>
            <a:off x="4348636" y="2312424"/>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[30]</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56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3A3FEF-E77A-5180-BDCE-05D0774255BC}"/>
              </a:ext>
            </a:extLst>
          </p:cNvPr>
          <p:cNvSpPr>
            <a:spLocks noGrp="1"/>
          </p:cNvSpPr>
          <p:nvPr>
            <p:ph type="dt" idx="10"/>
          </p:nvPr>
        </p:nvSpPr>
        <p:spPr/>
        <p:txBody>
          <a:bodyPr/>
          <a:lstStyle/>
          <a:p>
            <a:endParaRPr lang="en-IN"/>
          </a:p>
        </p:txBody>
      </p:sp>
      <p:sp>
        <p:nvSpPr>
          <p:cNvPr id="5" name="Footer Placeholder 4">
            <a:extLst>
              <a:ext uri="{FF2B5EF4-FFF2-40B4-BE49-F238E27FC236}">
                <a16:creationId xmlns:a16="http://schemas.microsoft.com/office/drawing/2014/main" id="{ECE30596-1AB4-4ADE-30D6-19775DB0FF87}"/>
              </a:ext>
            </a:extLst>
          </p:cNvPr>
          <p:cNvSpPr>
            <a:spLocks noGrp="1"/>
          </p:cNvSpPr>
          <p:nvPr>
            <p:ph type="ftr" idx="11"/>
          </p:nvPr>
        </p:nvSpPr>
        <p:spPr/>
        <p:txBody>
          <a:bodyPr/>
          <a:lstStyle/>
          <a:p>
            <a:r>
              <a:rPr lang="en-US"/>
              <a:t>Department of Computer Science and Engineering</a:t>
            </a:r>
          </a:p>
        </p:txBody>
      </p:sp>
      <p:sp>
        <p:nvSpPr>
          <p:cNvPr id="6" name="Slide Number Placeholder 5">
            <a:extLst>
              <a:ext uri="{FF2B5EF4-FFF2-40B4-BE49-F238E27FC236}">
                <a16:creationId xmlns:a16="http://schemas.microsoft.com/office/drawing/2014/main" id="{E117EC64-0B50-81AF-DAEC-2CBC98FC5C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8" name="Picture 7">
            <a:extLst>
              <a:ext uri="{FF2B5EF4-FFF2-40B4-BE49-F238E27FC236}">
                <a16:creationId xmlns:a16="http://schemas.microsoft.com/office/drawing/2014/main" id="{4BD8886B-DBE9-558E-389A-CEBCCA4511D5}"/>
              </a:ext>
            </a:extLst>
          </p:cNvPr>
          <p:cNvPicPr>
            <a:picLocks noChangeAspect="1"/>
          </p:cNvPicPr>
          <p:nvPr/>
        </p:nvPicPr>
        <p:blipFill>
          <a:blip r:embed="rId2"/>
          <a:stretch>
            <a:fillRect/>
          </a:stretch>
        </p:blipFill>
        <p:spPr>
          <a:xfrm>
            <a:off x="880023" y="885775"/>
            <a:ext cx="2004234" cy="3371950"/>
          </a:xfrm>
          <a:prstGeom prst="rect">
            <a:avLst/>
          </a:prstGeom>
        </p:spPr>
      </p:pic>
      <p:pic>
        <p:nvPicPr>
          <p:cNvPr id="10" name="Picture 9">
            <a:extLst>
              <a:ext uri="{FF2B5EF4-FFF2-40B4-BE49-F238E27FC236}">
                <a16:creationId xmlns:a16="http://schemas.microsoft.com/office/drawing/2014/main" id="{32BB70B6-EF5A-3A6B-6899-4E8B9CA0BE37}"/>
              </a:ext>
            </a:extLst>
          </p:cNvPr>
          <p:cNvPicPr>
            <a:picLocks noChangeAspect="1"/>
          </p:cNvPicPr>
          <p:nvPr/>
        </p:nvPicPr>
        <p:blipFill>
          <a:blip r:embed="rId3"/>
          <a:stretch>
            <a:fillRect/>
          </a:stretch>
        </p:blipFill>
        <p:spPr>
          <a:xfrm>
            <a:off x="3726016" y="1062889"/>
            <a:ext cx="3779848" cy="1486029"/>
          </a:xfrm>
          <a:prstGeom prst="rect">
            <a:avLst/>
          </a:prstGeom>
        </p:spPr>
      </p:pic>
      <p:sp>
        <p:nvSpPr>
          <p:cNvPr id="11" name="TextBox 10">
            <a:extLst>
              <a:ext uri="{FF2B5EF4-FFF2-40B4-BE49-F238E27FC236}">
                <a16:creationId xmlns:a16="http://schemas.microsoft.com/office/drawing/2014/main" id="{47AC52B7-C864-8B85-1876-56541CD36AD6}"/>
              </a:ext>
            </a:extLst>
          </p:cNvPr>
          <p:cNvSpPr txBox="1"/>
          <p:nvPr/>
        </p:nvSpPr>
        <p:spPr>
          <a:xfrm>
            <a:off x="5468776" y="2594583"/>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[34]</a:t>
            </a:r>
            <a:endParaRPr lang="en-US" sz="1400" b="0" dirty="0">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8109B3C-A948-5D99-F94A-B6D850EB4AE2}"/>
              </a:ext>
            </a:extLst>
          </p:cNvPr>
          <p:cNvSpPr txBox="1"/>
          <p:nvPr/>
        </p:nvSpPr>
        <p:spPr>
          <a:xfrm>
            <a:off x="2923868" y="3045349"/>
            <a:ext cx="5762932" cy="307777"/>
          </a:xfrm>
          <a:prstGeom prst="rect">
            <a:avLst/>
          </a:prstGeom>
          <a:noFill/>
        </p:spPr>
        <p:txBody>
          <a:bodyPr wrap="square">
            <a:spAutoFit/>
          </a:bodyPr>
          <a:lstStyle/>
          <a:p>
            <a:pPr rtl="0">
              <a:spcBef>
                <a:spcPts val="0"/>
              </a:spcBef>
              <a:spcAft>
                <a:spcPts val="0"/>
              </a:spcAft>
            </a:pPr>
            <a:r>
              <a:rPr lang="en-US" dirty="0">
                <a:latin typeface="Times New Roman" panose="02020603050405020304" pitchFamily="18" charset="0"/>
                <a:cs typeface="Times New Roman" panose="02020603050405020304" pitchFamily="18" charset="0"/>
              </a:rPr>
              <a:t>[33]</a:t>
            </a:r>
            <a:endParaRPr lang="en-US" sz="14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9148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B25184D-4AF8-2E6C-3751-ABD6BD8924A2}"/>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F525E4C7-14B0-B5F9-86F7-B125B2E61345}"/>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7CABB4C3-480F-1225-EBF9-D2922923D5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9" name="TextBox 8">
            <a:extLst>
              <a:ext uri="{FF2B5EF4-FFF2-40B4-BE49-F238E27FC236}">
                <a16:creationId xmlns:a16="http://schemas.microsoft.com/office/drawing/2014/main" id="{6C30CBC4-21BE-FE0F-B711-BD550FD694BA}"/>
              </a:ext>
            </a:extLst>
          </p:cNvPr>
          <p:cNvSpPr txBox="1"/>
          <p:nvPr/>
        </p:nvSpPr>
        <p:spPr>
          <a:xfrm>
            <a:off x="1524000" y="235230"/>
            <a:ext cx="4923473" cy="646331"/>
          </a:xfrm>
          <a:prstGeom prst="rect">
            <a:avLst/>
          </a:prstGeom>
          <a:noFill/>
        </p:spPr>
        <p:txBody>
          <a:bodyPr wrap="square">
            <a:spAutoFit/>
          </a:bodyPr>
          <a:lstStyle/>
          <a:p>
            <a:r>
              <a:rPr lang="en-US" sz="3600" b="1" dirty="0">
                <a:latin typeface="Bookman Old Style" panose="02050604050505020204" pitchFamily="18" charset="0"/>
                <a:ea typeface="Calibri" panose="020F0502020204030204" pitchFamily="34" charset="0"/>
                <a:cs typeface="Calibri" panose="020F0502020204030204" pitchFamily="34" charset="0"/>
              </a:rPr>
              <a:t>Experiment Results </a:t>
            </a:r>
            <a:endParaRPr lang="en-IN" sz="3600" b="1" dirty="0">
              <a:latin typeface="Bookman Old Style" panose="02050604050505020204" pitchFamily="18"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44C1681-A230-4628-135C-003B37F979F4}"/>
              </a:ext>
            </a:extLst>
          </p:cNvPr>
          <p:cNvPicPr>
            <a:picLocks noChangeAspect="1"/>
          </p:cNvPicPr>
          <p:nvPr/>
        </p:nvPicPr>
        <p:blipFill>
          <a:blip r:embed="rId2"/>
          <a:stretch>
            <a:fillRect/>
          </a:stretch>
        </p:blipFill>
        <p:spPr>
          <a:xfrm>
            <a:off x="3392766" y="1748679"/>
            <a:ext cx="5393094" cy="2768361"/>
          </a:xfrm>
          <a:prstGeom prst="rect">
            <a:avLst/>
          </a:prstGeom>
        </p:spPr>
      </p:pic>
      <p:pic>
        <p:nvPicPr>
          <p:cNvPr id="8" name="Picture 7">
            <a:extLst>
              <a:ext uri="{FF2B5EF4-FFF2-40B4-BE49-F238E27FC236}">
                <a16:creationId xmlns:a16="http://schemas.microsoft.com/office/drawing/2014/main" id="{D433F62A-CDFE-4905-E8E1-29212E9A61AB}"/>
              </a:ext>
            </a:extLst>
          </p:cNvPr>
          <p:cNvPicPr>
            <a:picLocks noChangeAspect="1"/>
          </p:cNvPicPr>
          <p:nvPr/>
        </p:nvPicPr>
        <p:blipFill>
          <a:blip r:embed="rId3"/>
          <a:stretch>
            <a:fillRect/>
          </a:stretch>
        </p:blipFill>
        <p:spPr>
          <a:xfrm>
            <a:off x="148437" y="1532659"/>
            <a:ext cx="3221469" cy="1167679"/>
          </a:xfrm>
          <a:prstGeom prst="rect">
            <a:avLst/>
          </a:prstGeom>
        </p:spPr>
      </p:pic>
    </p:spTree>
    <p:extLst>
      <p:ext uri="{BB962C8B-B14F-4D97-AF65-F5344CB8AC3E}">
        <p14:creationId xmlns:p14="http://schemas.microsoft.com/office/powerpoint/2010/main" val="3768662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EDFE84-8819-4AE8-A9A8-98AC8F8B2155}"/>
              </a:ext>
            </a:extLst>
          </p:cNvPr>
          <p:cNvSpPr>
            <a:spLocks noGrp="1"/>
          </p:cNvSpPr>
          <p:nvPr>
            <p:ph type="body" idx="2"/>
          </p:nvPr>
        </p:nvSpPr>
        <p:spPr>
          <a:xfrm>
            <a:off x="1066802" y="161926"/>
            <a:ext cx="8077198" cy="3518400"/>
          </a:xfrm>
        </p:spPr>
        <p:txBody>
          <a:bodyPr/>
          <a:lstStyle/>
          <a:p>
            <a:r>
              <a:rPr lang="en-US" sz="3600" b="1" dirty="0">
                <a:latin typeface="Bookman Old Style" panose="02050604050505020204" pitchFamily="18" charset="0"/>
                <a:ea typeface="Calibri" panose="020F0502020204030204" pitchFamily="34" charset="0"/>
                <a:cs typeface="Calibri" panose="020F0502020204030204" pitchFamily="34" charset="0"/>
              </a:rPr>
              <a:t>Experiment Results</a:t>
            </a:r>
            <a:endParaRPr lang="en-IN" sz="3600" b="1" dirty="0">
              <a:latin typeface="Bookman Old Style" panose="02050604050505020204" pitchFamily="18" charset="0"/>
              <a:ea typeface="Calibri" panose="020F0502020204030204" pitchFamily="34" charset="0"/>
              <a:cs typeface="Calibri" panose="020F0502020204030204" pitchFamily="34" charset="0"/>
            </a:endParaRPr>
          </a:p>
        </p:txBody>
      </p:sp>
      <p:sp>
        <p:nvSpPr>
          <p:cNvPr id="5" name="Date Placeholder 4">
            <a:extLst>
              <a:ext uri="{FF2B5EF4-FFF2-40B4-BE49-F238E27FC236}">
                <a16:creationId xmlns:a16="http://schemas.microsoft.com/office/drawing/2014/main" id="{CC6643DD-A352-825D-D7E9-1094C201E7F3}"/>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54EEE2D5-AC9C-F32F-63A5-F65680123B04}"/>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37199E6E-2CB6-B235-54ED-6E183611CE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graphicFrame>
        <p:nvGraphicFramePr>
          <p:cNvPr id="2" name="Table 1">
            <a:extLst>
              <a:ext uri="{FF2B5EF4-FFF2-40B4-BE49-F238E27FC236}">
                <a16:creationId xmlns:a16="http://schemas.microsoft.com/office/drawing/2014/main" id="{54CED08E-70A2-5BEB-9365-F0B05C12FF61}"/>
              </a:ext>
            </a:extLst>
          </p:cNvPr>
          <p:cNvGraphicFramePr>
            <a:graphicFrameLocks noGrp="1"/>
          </p:cNvGraphicFramePr>
          <p:nvPr>
            <p:extLst>
              <p:ext uri="{D42A27DB-BD31-4B8C-83A1-F6EECF244321}">
                <p14:modId xmlns:p14="http://schemas.microsoft.com/office/powerpoint/2010/main" val="3264135294"/>
              </p:ext>
            </p:extLst>
          </p:nvPr>
        </p:nvGraphicFramePr>
        <p:xfrm>
          <a:off x="771525" y="1228724"/>
          <a:ext cx="4593431" cy="4084320"/>
        </p:xfrm>
        <a:graphic>
          <a:graphicData uri="http://schemas.openxmlformats.org/drawingml/2006/table">
            <a:tbl>
              <a:tblPr firstRow="1" bandRow="1">
                <a:tableStyleId>{1D3205E1-8B83-452B-8570-0B3C4014EAE2}</a:tableStyleId>
              </a:tblPr>
              <a:tblGrid>
                <a:gridCol w="638951">
                  <a:extLst>
                    <a:ext uri="{9D8B030D-6E8A-4147-A177-3AD203B41FA5}">
                      <a16:colId xmlns:a16="http://schemas.microsoft.com/office/drawing/2014/main" val="948546206"/>
                    </a:ext>
                  </a:extLst>
                </a:gridCol>
                <a:gridCol w="663503">
                  <a:extLst>
                    <a:ext uri="{9D8B030D-6E8A-4147-A177-3AD203B41FA5}">
                      <a16:colId xmlns:a16="http://schemas.microsoft.com/office/drawing/2014/main" val="3378308759"/>
                    </a:ext>
                  </a:extLst>
                </a:gridCol>
                <a:gridCol w="787910">
                  <a:extLst>
                    <a:ext uri="{9D8B030D-6E8A-4147-A177-3AD203B41FA5}">
                      <a16:colId xmlns:a16="http://schemas.microsoft.com/office/drawing/2014/main" val="4056262981"/>
                    </a:ext>
                  </a:extLst>
                </a:gridCol>
                <a:gridCol w="676774">
                  <a:extLst>
                    <a:ext uri="{9D8B030D-6E8A-4147-A177-3AD203B41FA5}">
                      <a16:colId xmlns:a16="http://schemas.microsoft.com/office/drawing/2014/main" val="2128536638"/>
                    </a:ext>
                  </a:extLst>
                </a:gridCol>
                <a:gridCol w="975350">
                  <a:extLst>
                    <a:ext uri="{9D8B030D-6E8A-4147-A177-3AD203B41FA5}">
                      <a16:colId xmlns:a16="http://schemas.microsoft.com/office/drawing/2014/main" val="2346278490"/>
                    </a:ext>
                  </a:extLst>
                </a:gridCol>
                <a:gridCol w="850943">
                  <a:extLst>
                    <a:ext uri="{9D8B030D-6E8A-4147-A177-3AD203B41FA5}">
                      <a16:colId xmlns:a16="http://schemas.microsoft.com/office/drawing/2014/main" val="3626947095"/>
                    </a:ext>
                  </a:extLst>
                </a:gridCol>
              </a:tblGrid>
              <a:tr h="686514">
                <a:tc>
                  <a:txBody>
                    <a:bodyPr/>
                    <a:lstStyle/>
                    <a:p>
                      <a:r>
                        <a:rPr lang="en-US" dirty="0">
                          <a:latin typeface="Times New Roman" panose="02020603050405020304" pitchFamily="18" charset="0"/>
                          <a:cs typeface="Times New Roman" panose="02020603050405020304" pitchFamily="18" charset="0"/>
                        </a:rPr>
                        <a:t>IMAGE SIZE</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Input Message Size (bytes)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Previous PSNR (</a:t>
                      </a:r>
                      <a:r>
                        <a:rPr lang="en-US" dirty="0" err="1">
                          <a:latin typeface="Times New Roman" panose="02020603050405020304" pitchFamily="18" charset="0"/>
                          <a:cs typeface="Times New Roman" panose="02020603050405020304" pitchFamily="18" charset="0"/>
                        </a:rPr>
                        <a:t>db</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Previous MSE values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Resulting PSNR (</a:t>
                      </a:r>
                      <a:r>
                        <a:rPr lang="en-US" dirty="0" err="1">
                          <a:latin typeface="Times New Roman" panose="02020603050405020304" pitchFamily="18" charset="0"/>
                          <a:cs typeface="Times New Roman" panose="02020603050405020304" pitchFamily="18" charset="0"/>
                        </a:rPr>
                        <a:t>db</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Resulting MSE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53161258"/>
                  </a:ext>
                </a:extLst>
              </a:tr>
              <a:tr h="376476">
                <a:tc>
                  <a:txBody>
                    <a:bodyPr/>
                    <a:lstStyle/>
                    <a:p>
                      <a:r>
                        <a:rPr lang="en-US" dirty="0">
                          <a:latin typeface="Times New Roman" panose="02020603050405020304" pitchFamily="18" charset="0"/>
                          <a:cs typeface="Times New Roman" panose="02020603050405020304" pitchFamily="18" charset="0"/>
                        </a:rPr>
                        <a:t>195.45 KB</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17</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79.578964697</a:t>
                      </a:r>
                    </a:p>
                  </a:txBody>
                  <a:tcPr/>
                </a:tc>
                <a:tc>
                  <a:txBody>
                    <a:bodyPr/>
                    <a:lstStyle/>
                    <a:p>
                      <a:r>
                        <a:rPr lang="en-IN" dirty="0">
                          <a:latin typeface="Times New Roman" panose="02020603050405020304" pitchFamily="18" charset="0"/>
                          <a:cs typeface="Times New Roman" panose="02020603050405020304" pitchFamily="18" charset="0"/>
                        </a:rPr>
                        <a:t>0.01597856</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latin typeface="Times New Roman" panose="02020603050405020304" pitchFamily="18" charset="0"/>
                          <a:cs typeface="Times New Roman" panose="02020603050405020304" pitchFamily="18" charset="0"/>
                        </a:rPr>
                        <a:t>84.07974928</a:t>
                      </a:r>
                    </a:p>
                  </a:txBody>
                  <a:tcPr/>
                </a:tc>
                <a:tc>
                  <a:txBody>
                    <a:bodyPr/>
                    <a:lstStyle/>
                    <a:p>
                      <a:r>
                        <a:rPr lang="en-IN" dirty="0">
                          <a:latin typeface="Times New Roman" panose="02020603050405020304" pitchFamily="18" charset="0"/>
                          <a:cs typeface="Times New Roman" panose="02020603050405020304" pitchFamily="18" charset="0"/>
                        </a:rPr>
                        <a:t>0.00025416</a:t>
                      </a:r>
                    </a:p>
                  </a:txBody>
                  <a:tcPr/>
                </a:tc>
                <a:extLst>
                  <a:ext uri="{0D108BD9-81ED-4DB2-BD59-A6C34878D82A}">
                    <a16:rowId xmlns:a16="http://schemas.microsoft.com/office/drawing/2014/main" val="844647457"/>
                  </a:ext>
                </a:extLst>
              </a:tr>
              <a:tr h="5314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195.45 KB</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71.754545656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0.31054630</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74.06923367</a:t>
                      </a:r>
                    </a:p>
                  </a:txBody>
                  <a:tcPr/>
                </a:tc>
                <a:tc>
                  <a:txBody>
                    <a:bodyPr/>
                    <a:lstStyle/>
                    <a:p>
                      <a:r>
                        <a:rPr lang="en-US" dirty="0">
                          <a:latin typeface="Times New Roman" panose="02020603050405020304" pitchFamily="18" charset="0"/>
                          <a:cs typeface="Times New Roman" panose="02020603050405020304" pitchFamily="18" charset="0"/>
                        </a:rPr>
                        <a:t>0.00254775</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70691910"/>
                  </a:ext>
                </a:extLst>
              </a:tr>
              <a:tr h="5314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195.45 KB</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800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67.31343648</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0.30074563</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71.36014589</a:t>
                      </a:r>
                    </a:p>
                  </a:txBody>
                  <a:tcPr/>
                </a:tc>
                <a:tc>
                  <a:txBody>
                    <a:bodyPr/>
                    <a:lstStyle/>
                    <a:p>
                      <a:r>
                        <a:rPr lang="en-IN" dirty="0">
                          <a:latin typeface="Times New Roman" panose="02020603050405020304" pitchFamily="18" charset="0"/>
                          <a:cs typeface="Times New Roman" panose="02020603050405020304" pitchFamily="18" charset="0"/>
                        </a:rPr>
                        <a:t>0.00289910</a:t>
                      </a:r>
                    </a:p>
                  </a:txBody>
                  <a:tcPr/>
                </a:tc>
                <a:extLst>
                  <a:ext uri="{0D108BD9-81ED-4DB2-BD59-A6C34878D82A}">
                    <a16:rowId xmlns:a16="http://schemas.microsoft.com/office/drawing/2014/main" val="2293472661"/>
                  </a:ext>
                </a:extLst>
              </a:tr>
              <a:tr h="53149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Times New Roman" panose="02020603050405020304" pitchFamily="18" charset="0"/>
                          <a:cs typeface="Times New Roman" panose="02020603050405020304" pitchFamily="18" charset="0"/>
                        </a:rPr>
                        <a:t>195.45 KB</a:t>
                      </a: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1000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64.97885460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0.45282360</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68.45697802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0.00407123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5919776"/>
                  </a:ext>
                </a:extLst>
              </a:tr>
            </a:tbl>
          </a:graphicData>
        </a:graphic>
      </p:graphicFrame>
    </p:spTree>
    <p:extLst>
      <p:ext uri="{BB962C8B-B14F-4D97-AF65-F5344CB8AC3E}">
        <p14:creationId xmlns:p14="http://schemas.microsoft.com/office/powerpoint/2010/main" val="198220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dirty="0">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700088" y="292894"/>
            <a:ext cx="6117431" cy="627321"/>
          </a:xfrm>
        </p:spPr>
        <p:txBody>
          <a:bodyPr/>
          <a:lstStyle/>
          <a:p>
            <a:r>
              <a:rPr lang="en-US" sz="3600" b="1" dirty="0">
                <a:latin typeface="Bookman Old Style" panose="02050604050505020204" pitchFamily="18" charset="0"/>
              </a:rPr>
              <a:t>Problem Statement</a:t>
            </a:r>
          </a:p>
        </p:txBody>
      </p:sp>
      <p:sp>
        <p:nvSpPr>
          <p:cNvPr id="14" name="TextBox 13"/>
          <p:cNvSpPr txBox="1"/>
          <p:nvPr/>
        </p:nvSpPr>
        <p:spPr>
          <a:xfrm>
            <a:off x="314325" y="1097107"/>
            <a:ext cx="8665369" cy="3493264"/>
          </a:xfrm>
          <a:prstGeom prst="rect">
            <a:avLst/>
          </a:prstGeom>
          <a:noFill/>
        </p:spPr>
        <p:txBody>
          <a:bodyPr wrap="square" rtlCol="0">
            <a:spAutoFit/>
          </a:bodyPr>
          <a:lstStyle/>
          <a:p>
            <a:pPr algn="l"/>
            <a:r>
              <a:rPr lang="en-US" sz="18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Conventional methods of data transmission often lack the desired level of privacy, making sensitive information vulnerable to interception. These methods of sending data can be intercepted or compromised, posing a risk to sensitive information and are subjected to various security threats, including brute force attacks, Chosen Plaintext attacks, Known Plaintext attacks.</a:t>
            </a:r>
          </a:p>
          <a:p>
            <a:pPr algn="l"/>
            <a:endParaRPr lang="en-US" sz="18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r>
              <a:rPr lang="en-US" sz="18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objective of the Project is to address these privacy and security concerns by combining Steganography and Encryption methods. The aim is to create a Seamless and Secure channel for transmitting confidential information without arousing suspicion while also ensuring data integrity. This fusion of techniques seeks to provide a </a:t>
            </a:r>
            <a:r>
              <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better </a:t>
            </a:r>
            <a:r>
              <a:rPr lang="en-US" sz="18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solution for protecting sensitive information during transmission.</a:t>
            </a:r>
          </a:p>
          <a:p>
            <a:pPr marR="44450" rtl="0">
              <a:spcBef>
                <a:spcPts val="585"/>
              </a:spcBef>
              <a:spcAft>
                <a:spcPts val="0"/>
              </a:spcAft>
            </a:pP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Date Placeholder 8"/>
          <p:cNvSpPr>
            <a:spLocks noGrp="1"/>
          </p:cNvSpPr>
          <p:nvPr>
            <p:ph type="dt" idx="10"/>
          </p:nvPr>
        </p:nvSpPr>
        <p:spPr/>
        <p:txBody>
          <a:bodyPr/>
          <a:lstStyle/>
          <a:p>
            <a:endParaRPr lang="en-US" dirty="0"/>
          </a:p>
        </p:txBody>
      </p:sp>
      <p:sp>
        <p:nvSpPr>
          <p:cNvPr id="10" name="Footer Placeholder 9"/>
          <p:cNvSpPr>
            <a:spLocks noGrp="1"/>
          </p:cNvSpPr>
          <p:nvPr>
            <p:ph type="ftr" idx="11"/>
          </p:nvPr>
        </p:nvSpPr>
        <p:spPr/>
        <p:txBody>
          <a:bodyPr/>
          <a:lstStyle/>
          <a:p>
            <a:r>
              <a:rPr lang="en-US" dirty="0"/>
              <a:t>Department of Computer Science and Engineering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D21F165-3633-1F1C-178C-DA38046C0848}"/>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CB27E2A2-B1B3-AB90-C9AA-EA9C55965089}"/>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B3032F5C-7490-5F63-E5BE-55C7D95D5D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13" name="TextBox 12">
            <a:extLst>
              <a:ext uri="{FF2B5EF4-FFF2-40B4-BE49-F238E27FC236}">
                <a16:creationId xmlns:a16="http://schemas.microsoft.com/office/drawing/2014/main" id="{35AF0BCC-CD24-04E7-A8F2-60275ACC387F}"/>
              </a:ext>
            </a:extLst>
          </p:cNvPr>
          <p:cNvSpPr txBox="1"/>
          <p:nvPr/>
        </p:nvSpPr>
        <p:spPr>
          <a:xfrm>
            <a:off x="1450181" y="267293"/>
            <a:ext cx="5736432" cy="646331"/>
          </a:xfrm>
          <a:prstGeom prst="rect">
            <a:avLst/>
          </a:prstGeom>
          <a:noFill/>
        </p:spPr>
        <p:txBody>
          <a:bodyPr wrap="square">
            <a:spAutoFit/>
          </a:bodyPr>
          <a:lstStyle/>
          <a:p>
            <a:r>
              <a:rPr lang="en-US" sz="3600" b="1" dirty="0">
                <a:latin typeface="Bookman Old Style" panose="02050604050505020204" pitchFamily="18" charset="0"/>
                <a:ea typeface="Calibri" panose="020F0502020204030204" pitchFamily="34" charset="0"/>
                <a:cs typeface="Times New Roman" panose="02020603050405020304" pitchFamily="18" charset="0"/>
              </a:rPr>
              <a:t>Experiment Results</a:t>
            </a:r>
            <a:endParaRPr lang="en-IN" sz="3600" b="1" dirty="0">
              <a:latin typeface="Bookman Old Style" panose="02050604050505020204" pitchFamily="18" charset="0"/>
              <a:ea typeface="Calibri" panose="020F0502020204030204" pitchFamily="34" charset="0"/>
              <a:cs typeface="Times New Roman" panose="02020603050405020304" pitchFamily="18" charset="0"/>
            </a:endParaRPr>
          </a:p>
        </p:txBody>
      </p:sp>
      <p:graphicFrame>
        <p:nvGraphicFramePr>
          <p:cNvPr id="2" name="Chart 1">
            <a:extLst>
              <a:ext uri="{FF2B5EF4-FFF2-40B4-BE49-F238E27FC236}">
                <a16:creationId xmlns:a16="http://schemas.microsoft.com/office/drawing/2014/main" id="{3F391880-9626-1CB6-892E-0A2FF8C1E02F}"/>
              </a:ext>
            </a:extLst>
          </p:cNvPr>
          <p:cNvGraphicFramePr>
            <a:graphicFrameLocks/>
          </p:cNvGraphicFramePr>
          <p:nvPr>
            <p:extLst>
              <p:ext uri="{D42A27DB-BD31-4B8C-83A1-F6EECF244321}">
                <p14:modId xmlns:p14="http://schemas.microsoft.com/office/powerpoint/2010/main" val="284880470"/>
              </p:ext>
            </p:extLst>
          </p:nvPr>
        </p:nvGraphicFramePr>
        <p:xfrm>
          <a:off x="292894" y="1150144"/>
          <a:ext cx="4057650" cy="24145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E60CDF9-C30B-EC4B-44EA-73B81EF184D5}"/>
              </a:ext>
            </a:extLst>
          </p:cNvPr>
          <p:cNvGraphicFramePr>
            <a:graphicFrameLocks/>
          </p:cNvGraphicFramePr>
          <p:nvPr>
            <p:extLst>
              <p:ext uri="{D42A27DB-BD31-4B8C-83A1-F6EECF244321}">
                <p14:modId xmlns:p14="http://schemas.microsoft.com/office/powerpoint/2010/main" val="2236707609"/>
              </p:ext>
            </p:extLst>
          </p:nvPr>
        </p:nvGraphicFramePr>
        <p:xfrm>
          <a:off x="4572000" y="1435894"/>
          <a:ext cx="4057650" cy="2514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1131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542449" y="259080"/>
            <a:ext cx="6117431" cy="627321"/>
          </a:xfrm>
        </p:spPr>
        <p:txBody>
          <a:bodyPr/>
          <a:lstStyle/>
          <a:p>
            <a:r>
              <a:rPr lang="en-US" sz="3600" b="1" dirty="0">
                <a:latin typeface="Bookman Old Style" panose="02050604050505020204" pitchFamily="18" charset="0"/>
              </a:rPr>
              <a:t>Finding </a:t>
            </a: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p:txBody>
          <a:bodyPr/>
          <a:lstStyle/>
          <a:p>
            <a:r>
              <a:rPr lang="en-US" dirty="0"/>
              <a:t>Department of Computer Science and Engineering</a:t>
            </a:r>
          </a:p>
        </p:txBody>
      </p:sp>
      <p:sp>
        <p:nvSpPr>
          <p:cNvPr id="4" name="TextBox 3">
            <a:extLst>
              <a:ext uri="{FF2B5EF4-FFF2-40B4-BE49-F238E27FC236}">
                <a16:creationId xmlns:a16="http://schemas.microsoft.com/office/drawing/2014/main" id="{5FF07F8E-FCA4-66A4-816F-DE464C3B8B0A}"/>
              </a:ext>
            </a:extLst>
          </p:cNvPr>
          <p:cNvSpPr txBox="1"/>
          <p:nvPr/>
        </p:nvSpPr>
        <p:spPr>
          <a:xfrm>
            <a:off x="403860" y="1030187"/>
            <a:ext cx="8542020" cy="3593291"/>
          </a:xfrm>
          <a:prstGeom prst="rect">
            <a:avLst/>
          </a:prstGeom>
          <a:noFill/>
        </p:spPr>
        <p:txBody>
          <a:bodyPr wrap="square">
            <a:spAutoFit/>
          </a:bodyPr>
          <a:lstStyle/>
          <a:p>
            <a:pPr marL="285750" indent="-285750">
              <a:buFont typeface="Wingdings" panose="05000000000000000000" pitchFamily="2" charset="2"/>
              <a:buChar char="q"/>
            </a:pPr>
            <a:r>
              <a:rPr lang="en-US" dirty="0">
                <a:latin typeface="Times New Roman" panose="02020603050405020304" pitchFamily="18" charset="0"/>
                <a:ea typeface="Calibri" panose="020F0502020204030204" pitchFamily="34" charset="0"/>
                <a:cs typeface="Times New Roman" panose="02020603050405020304" pitchFamily="18" charset="0"/>
              </a:rPr>
              <a:t>We found that “Randomized Image Steganography with AES Algorithm” is </a:t>
            </a:r>
            <a:r>
              <a:rPr lang="en-US" b="1" dirty="0">
                <a:latin typeface="Times New Roman" panose="02020603050405020304" pitchFamily="18" charset="0"/>
                <a:ea typeface="Calibri" panose="020F0502020204030204" pitchFamily="34" charset="0"/>
                <a:cs typeface="Times New Roman" panose="02020603050405020304" pitchFamily="18" charset="0"/>
              </a:rPr>
              <a:t>secure</a:t>
            </a:r>
            <a:r>
              <a:rPr lang="en-US" dirty="0">
                <a:latin typeface="Times New Roman" panose="02020603050405020304" pitchFamily="18" charset="0"/>
                <a:ea typeface="Calibri" panose="020F0502020204030204" pitchFamily="34" charset="0"/>
                <a:cs typeface="Times New Roman" panose="02020603050405020304" pitchFamily="18" charset="0"/>
              </a:rPr>
              <a:t> against Chosen-Plaintext attack,  Differential Cryptanalysis, Known- Plaintext attacks.</a:t>
            </a:r>
          </a:p>
          <a:p>
            <a:pPr rtl="0">
              <a:spcBef>
                <a:spcPts val="1500"/>
              </a:spcBef>
              <a:spcAft>
                <a:spcPts val="1500"/>
              </a:spcAft>
            </a:pPr>
            <a:r>
              <a:rPr lang="en-US" dirty="0">
                <a:latin typeface="Times New Roman" panose="02020603050405020304" pitchFamily="18" charset="0"/>
                <a:ea typeface="Calibri" panose="020F0502020204030204" pitchFamily="34" charset="0"/>
                <a:cs typeface="Times New Roman" panose="02020603050405020304" pitchFamily="18" charset="0"/>
              </a:rPr>
              <a:t>Example:     If the message that is to be encoded without shuffling is “HELLO” then </a:t>
            </a:r>
            <a:r>
              <a:rPr lang="en-US" i="0" u="none" strike="noStrike" dirty="0">
                <a:solidFill>
                  <a:srgbClr val="000000"/>
                </a:solidFill>
                <a:effectLst/>
                <a:latin typeface="Times New Roman" panose="02020603050405020304" pitchFamily="18" charset="0"/>
                <a:cs typeface="Times New Roman" panose="02020603050405020304" pitchFamily="18" charset="0"/>
              </a:rPr>
              <a:t>The ASCII values of the characters in "HELLO" are [72, 69, 76, 76, 79].</a:t>
            </a:r>
            <a:r>
              <a:rPr lang="en-US" dirty="0">
                <a:latin typeface="Times New Roman" panose="02020603050405020304" pitchFamily="18" charset="0"/>
                <a:cs typeface="Times New Roman" panose="02020603050405020304" pitchFamily="18" charset="0"/>
              </a:rPr>
              <a:t> </a:t>
            </a:r>
            <a:r>
              <a:rPr lang="en-US" i="0" u="none" strike="noStrike" dirty="0">
                <a:solidFill>
                  <a:srgbClr val="000000"/>
                </a:solidFill>
                <a:effectLst/>
                <a:latin typeface="Times New Roman" panose="02020603050405020304" pitchFamily="18" charset="0"/>
                <a:cs typeface="Times New Roman" panose="02020603050405020304" pitchFamily="18" charset="0"/>
              </a:rPr>
              <a:t>In the original image, you replace the least significant bit (LSB) of each color channel (R, G, B) with the corresponding bit of the ASCII values. </a:t>
            </a:r>
            <a:r>
              <a:rPr lang="en-US" dirty="0">
                <a:latin typeface="Times New Roman" panose="02020603050405020304" pitchFamily="18" charset="0"/>
                <a:cs typeface="Times New Roman" panose="02020603050405020304" pitchFamily="18" charset="0"/>
              </a:rPr>
              <a:t>But it is </a:t>
            </a:r>
            <a:r>
              <a:rPr lang="en-US" b="1" dirty="0">
                <a:latin typeface="Times New Roman" panose="02020603050405020304" pitchFamily="18" charset="0"/>
                <a:cs typeface="Times New Roman" panose="02020603050405020304" pitchFamily="18" charset="0"/>
              </a:rPr>
              <a:t>not possible </a:t>
            </a:r>
            <a:r>
              <a:rPr lang="en-US" dirty="0">
                <a:latin typeface="Times New Roman" panose="02020603050405020304" pitchFamily="18" charset="0"/>
                <a:cs typeface="Times New Roman" panose="02020603050405020304" pitchFamily="18" charset="0"/>
              </a:rPr>
              <a:t>to succeed these attacks as we are doing “Randomization through Shuffling”, “BASE-64 Encoding”, etc.</a:t>
            </a:r>
          </a:p>
          <a:p>
            <a:pPr marL="285750" indent="-285750" rtl="0">
              <a:spcBef>
                <a:spcPts val="1500"/>
              </a:spcBef>
              <a:spcAft>
                <a:spcPts val="15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Here, we are using Randomization through Shuffling the bits.</a:t>
            </a:r>
          </a:p>
          <a:p>
            <a:pPr marL="285750" indent="-285750" rtl="0">
              <a:spcBef>
                <a:spcPts val="1500"/>
              </a:spcBef>
              <a:spcAft>
                <a:spcPts val="15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Through these AES-256 Encryption and Decryption functions we are able to achieve Privacy</a:t>
            </a:r>
          </a:p>
          <a:p>
            <a:pPr marL="285750" indent="-285750" rtl="0">
              <a:spcBef>
                <a:spcPts val="1500"/>
              </a:spcBef>
              <a:spcAft>
                <a:spcPts val="1500"/>
              </a:spcAf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We can use other modes of image to convert into RGB such as CMYK, GREYSCALE, RGBA.</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7321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57200" y="410966"/>
            <a:ext cx="6117431" cy="627321"/>
          </a:xfrm>
        </p:spPr>
        <p:txBody>
          <a:bodyPr/>
          <a:lstStyle/>
          <a:p>
            <a:r>
              <a:rPr lang="en-US" sz="3600" b="1" dirty="0">
                <a:latin typeface="Bookman Old Style" panose="02050604050505020204" pitchFamily="18" charset="0"/>
              </a:rPr>
              <a:t>Justification</a:t>
            </a:r>
            <a:r>
              <a:rPr lang="en-US" sz="3600" dirty="0">
                <a:latin typeface="Bookman Old Style" panose="02050604050505020204" pitchFamily="18" charset="0"/>
              </a:rPr>
              <a:t>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graphicFrame>
        <p:nvGraphicFramePr>
          <p:cNvPr id="6" name="Table 6">
            <a:extLst>
              <a:ext uri="{FF2B5EF4-FFF2-40B4-BE49-F238E27FC236}">
                <a16:creationId xmlns:a16="http://schemas.microsoft.com/office/drawing/2014/main" id="{9CAD7B73-6889-D5B3-BDEE-A4A02BFE6CBB}"/>
              </a:ext>
            </a:extLst>
          </p:cNvPr>
          <p:cNvGraphicFramePr>
            <a:graphicFrameLocks noGrp="1"/>
          </p:cNvGraphicFramePr>
          <p:nvPr>
            <p:extLst>
              <p:ext uri="{D42A27DB-BD31-4B8C-83A1-F6EECF244321}">
                <p14:modId xmlns:p14="http://schemas.microsoft.com/office/powerpoint/2010/main" val="1417688898"/>
              </p:ext>
            </p:extLst>
          </p:nvPr>
        </p:nvGraphicFramePr>
        <p:xfrm>
          <a:off x="320040" y="1038287"/>
          <a:ext cx="8511540" cy="3048000"/>
        </p:xfrm>
        <a:graphic>
          <a:graphicData uri="http://schemas.openxmlformats.org/drawingml/2006/table">
            <a:tbl>
              <a:tblPr firstRow="1" bandRow="1">
                <a:tableStyleId>{1D3205E1-8B83-452B-8570-0B3C4014EAE2}</a:tableStyleId>
              </a:tblPr>
              <a:tblGrid>
                <a:gridCol w="1702308">
                  <a:extLst>
                    <a:ext uri="{9D8B030D-6E8A-4147-A177-3AD203B41FA5}">
                      <a16:colId xmlns:a16="http://schemas.microsoft.com/office/drawing/2014/main" val="375982834"/>
                    </a:ext>
                  </a:extLst>
                </a:gridCol>
                <a:gridCol w="1124432">
                  <a:extLst>
                    <a:ext uri="{9D8B030D-6E8A-4147-A177-3AD203B41FA5}">
                      <a16:colId xmlns:a16="http://schemas.microsoft.com/office/drawing/2014/main" val="3697456344"/>
                    </a:ext>
                  </a:extLst>
                </a:gridCol>
                <a:gridCol w="2184654">
                  <a:extLst>
                    <a:ext uri="{9D8B030D-6E8A-4147-A177-3AD203B41FA5}">
                      <a16:colId xmlns:a16="http://schemas.microsoft.com/office/drawing/2014/main" val="292391534"/>
                    </a:ext>
                  </a:extLst>
                </a:gridCol>
                <a:gridCol w="1797838">
                  <a:extLst>
                    <a:ext uri="{9D8B030D-6E8A-4147-A177-3AD203B41FA5}">
                      <a16:colId xmlns:a16="http://schemas.microsoft.com/office/drawing/2014/main" val="3735636002"/>
                    </a:ext>
                  </a:extLst>
                </a:gridCol>
                <a:gridCol w="1702308">
                  <a:extLst>
                    <a:ext uri="{9D8B030D-6E8A-4147-A177-3AD203B41FA5}">
                      <a16:colId xmlns:a16="http://schemas.microsoft.com/office/drawing/2014/main" val="2714175830"/>
                    </a:ext>
                  </a:extLst>
                </a:gridCol>
              </a:tblGrid>
              <a:tr h="272060">
                <a:tc>
                  <a:txBody>
                    <a:bodyPr/>
                    <a:lstStyle/>
                    <a:p>
                      <a:r>
                        <a:rPr lang="en-US" b="1" dirty="0">
                          <a:solidFill>
                            <a:schemeClr val="tx1"/>
                          </a:solidFill>
                          <a:latin typeface="Times New Roman" panose="02020603050405020304" pitchFamily="18" charset="0"/>
                          <a:cs typeface="Times New Roman" panose="02020603050405020304" pitchFamily="18" charset="0"/>
                        </a:rPr>
                        <a:t>Parameters</a:t>
                      </a:r>
                      <a:endParaRPr lang="en-IN"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tx1"/>
                          </a:solidFill>
                          <a:latin typeface="Times New Roman" panose="02020603050405020304" pitchFamily="18" charset="0"/>
                          <a:cs typeface="Times New Roman" panose="02020603050405020304" pitchFamily="18" charset="0"/>
                        </a:rPr>
                        <a:t>Formula</a:t>
                      </a:r>
                      <a:endParaRPr lang="en-IN"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tx1"/>
                          </a:solidFill>
                          <a:latin typeface="Times New Roman" panose="02020603050405020304" pitchFamily="18" charset="0"/>
                          <a:cs typeface="Times New Roman" panose="02020603050405020304" pitchFamily="18" charset="0"/>
                        </a:rPr>
                        <a:t>Previous value</a:t>
                      </a:r>
                      <a:endParaRPr lang="en-IN"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tx1"/>
                          </a:solidFill>
                          <a:latin typeface="Times New Roman" panose="02020603050405020304" pitchFamily="18" charset="0"/>
                          <a:cs typeface="Times New Roman" panose="02020603050405020304" pitchFamily="18" charset="0"/>
                        </a:rPr>
                        <a:t>Result value</a:t>
                      </a:r>
                      <a:endParaRPr lang="en-IN"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b="1" dirty="0">
                          <a:solidFill>
                            <a:schemeClr val="tx1"/>
                          </a:solidFill>
                          <a:latin typeface="Times New Roman" panose="02020603050405020304" pitchFamily="18" charset="0"/>
                          <a:cs typeface="Times New Roman" panose="02020603050405020304" pitchFamily="18" charset="0"/>
                        </a:rPr>
                        <a:t>Justification</a:t>
                      </a:r>
                      <a:endParaRPr lang="en-IN" b="1"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6257648"/>
                  </a:ext>
                </a:extLst>
              </a:tr>
              <a:tr h="1140519">
                <a:tc>
                  <a:txBody>
                    <a:bodyPr/>
                    <a:lstStyle/>
                    <a:p>
                      <a:r>
                        <a:rPr lang="en-US" b="1" dirty="0">
                          <a:latin typeface="Times New Roman" panose="02020603050405020304" pitchFamily="18" charset="0"/>
                          <a:cs typeface="Times New Roman" panose="02020603050405020304" pitchFamily="18" charset="0"/>
                        </a:rPr>
                        <a:t>RGB Mode of the Image</a:t>
                      </a:r>
                      <a:endParaRPr lang="en-IN"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We are only using RGB mode of the images in Image Steganography.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 this project, we are also able to use </a:t>
                      </a:r>
                      <a:r>
                        <a:rPr lang="en-US" b="1" dirty="0">
                          <a:latin typeface="Times New Roman" panose="02020603050405020304" pitchFamily="18" charset="0"/>
                          <a:cs typeface="Times New Roman" panose="02020603050405020304" pitchFamily="18" charset="0"/>
                        </a:rPr>
                        <a:t>GREYSCALE, CMYK,RGBA</a:t>
                      </a:r>
                      <a:r>
                        <a:rPr lang="en-US" dirty="0">
                          <a:latin typeface="Times New Roman" panose="02020603050405020304" pitchFamily="18" charset="0"/>
                          <a:cs typeface="Times New Roman" panose="02020603050405020304" pitchFamily="18" charset="0"/>
                        </a:rPr>
                        <a:t> Modes of Images also</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We are using a function which converts the other forms of Image to RGB Mode of the Image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6417323"/>
                  </a:ext>
                </a:extLst>
              </a:tr>
              <a:tr h="1317934">
                <a:tc>
                  <a:txBody>
                    <a:bodyPr/>
                    <a:lstStyle/>
                    <a:p>
                      <a:r>
                        <a:rPr lang="en-US" b="1" dirty="0">
                          <a:latin typeface="Times New Roman" panose="02020603050405020304" pitchFamily="18" charset="0"/>
                          <a:cs typeface="Times New Roman" panose="02020603050405020304" pitchFamily="18" charset="0"/>
                        </a:rPr>
                        <a:t>AES-256</a:t>
                      </a:r>
                      <a:endParaRPr lang="en-IN" b="1"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Using 256 bit Key</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Using only AES-128 or DES</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Usage of AES-256</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Increases complexity by longer key size, as there are more number of round keys. AES-256 has 14 rounds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37195935"/>
                  </a:ext>
                </a:extLst>
              </a:tr>
            </a:tbl>
          </a:graphicData>
        </a:graphic>
      </p:graphicFrame>
      <p:cxnSp>
        <p:nvCxnSpPr>
          <p:cNvPr id="8" name="Straight Connector 7">
            <a:extLst>
              <a:ext uri="{FF2B5EF4-FFF2-40B4-BE49-F238E27FC236}">
                <a16:creationId xmlns:a16="http://schemas.microsoft.com/office/drawing/2014/main" id="{304FAB06-53DC-49B0-7498-452EE5E3CCA4}"/>
              </a:ext>
            </a:extLst>
          </p:cNvPr>
          <p:cNvCxnSpPr/>
          <p:nvPr/>
        </p:nvCxnSpPr>
        <p:spPr>
          <a:xfrm>
            <a:off x="2167268" y="1893079"/>
            <a:ext cx="7099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04107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C578DDB-256A-4F03-E783-084087B01C8A}"/>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DA157C64-9B8C-14E1-F3DC-C5ACC92FAD2B}"/>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1A283AE9-30E9-9289-261C-154E0B288B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graphicFrame>
        <p:nvGraphicFramePr>
          <p:cNvPr id="8" name="Table 7">
            <a:extLst>
              <a:ext uri="{FF2B5EF4-FFF2-40B4-BE49-F238E27FC236}">
                <a16:creationId xmlns:a16="http://schemas.microsoft.com/office/drawing/2014/main" id="{BDEEC44C-8864-6F94-4244-6F0E59F75963}"/>
              </a:ext>
            </a:extLst>
          </p:cNvPr>
          <p:cNvGraphicFramePr>
            <a:graphicFrameLocks noGrp="1"/>
          </p:cNvGraphicFramePr>
          <p:nvPr>
            <p:extLst>
              <p:ext uri="{D42A27DB-BD31-4B8C-83A1-F6EECF244321}">
                <p14:modId xmlns:p14="http://schemas.microsoft.com/office/powerpoint/2010/main" val="3703665697"/>
              </p:ext>
            </p:extLst>
          </p:nvPr>
        </p:nvGraphicFramePr>
        <p:xfrm>
          <a:off x="457200" y="1200150"/>
          <a:ext cx="8496301" cy="2743200"/>
        </p:xfrm>
        <a:graphic>
          <a:graphicData uri="http://schemas.openxmlformats.org/drawingml/2006/table">
            <a:tbl>
              <a:tblPr firstRow="1" bandRow="1">
                <a:tableStyleId>{1D3205E1-8B83-452B-8570-0B3C4014EAE2}</a:tableStyleId>
              </a:tblPr>
              <a:tblGrid>
                <a:gridCol w="1609089">
                  <a:extLst>
                    <a:ext uri="{9D8B030D-6E8A-4147-A177-3AD203B41FA5}">
                      <a16:colId xmlns:a16="http://schemas.microsoft.com/office/drawing/2014/main" val="2864429064"/>
                    </a:ext>
                  </a:extLst>
                </a:gridCol>
                <a:gridCol w="1624636">
                  <a:extLst>
                    <a:ext uri="{9D8B030D-6E8A-4147-A177-3AD203B41FA5}">
                      <a16:colId xmlns:a16="http://schemas.microsoft.com/office/drawing/2014/main" val="3974798867"/>
                    </a:ext>
                  </a:extLst>
                </a:gridCol>
                <a:gridCol w="1768697">
                  <a:extLst>
                    <a:ext uri="{9D8B030D-6E8A-4147-A177-3AD203B41FA5}">
                      <a16:colId xmlns:a16="http://schemas.microsoft.com/office/drawing/2014/main" val="2663940543"/>
                    </a:ext>
                  </a:extLst>
                </a:gridCol>
                <a:gridCol w="1794619">
                  <a:extLst>
                    <a:ext uri="{9D8B030D-6E8A-4147-A177-3AD203B41FA5}">
                      <a16:colId xmlns:a16="http://schemas.microsoft.com/office/drawing/2014/main" val="108428476"/>
                    </a:ext>
                  </a:extLst>
                </a:gridCol>
                <a:gridCol w="1699260">
                  <a:extLst>
                    <a:ext uri="{9D8B030D-6E8A-4147-A177-3AD203B41FA5}">
                      <a16:colId xmlns:a16="http://schemas.microsoft.com/office/drawing/2014/main" val="1853253712"/>
                    </a:ext>
                  </a:extLst>
                </a:gridCol>
              </a:tblGrid>
              <a:tr h="327182">
                <a:tc>
                  <a:txBody>
                    <a:bodyPr/>
                    <a:lstStyle/>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BASE-64 Encoding</a:t>
                      </a:r>
                      <a:endParaRPr lang="en-IN" b="1"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Mapping 6 bits to the corresponding BASE 64 characters</a:t>
                      </a:r>
                      <a:endParaRPr lang="en-IN" dirty="0">
                        <a:latin typeface="Times New Roman" panose="02020603050405020304" pitchFamily="18" charset="0"/>
                        <a:cs typeface="Times New Roman" panose="02020603050405020304" pitchFamily="18" charset="0"/>
                      </a:endParaRPr>
                    </a:p>
                  </a:txBody>
                  <a:tcPr/>
                </a:tc>
                <a:tc>
                  <a:txBody>
                    <a:bodyPr/>
                    <a:lstStyle/>
                    <a:p>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result is in right format.</a:t>
                      </a:r>
                    </a:p>
                  </a:txBody>
                  <a:tcPr/>
                </a:tc>
                <a:tc>
                  <a:txBody>
                    <a:bodyPr/>
                    <a:lstStyle/>
                    <a:p>
                      <a:r>
                        <a:rPr lang="en-US" dirty="0">
                          <a:latin typeface="Times New Roman" panose="02020603050405020304" pitchFamily="18" charset="0"/>
                          <a:cs typeface="Times New Roman" panose="02020603050405020304" pitchFamily="18" charset="0"/>
                        </a:rPr>
                        <a:t>Does not promote Security but it is the right format to use while encoding when the errors arise during Special Characters or the Encoded Characters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12591559"/>
                  </a:ext>
                </a:extLst>
              </a:tr>
              <a:tr h="327182">
                <a:tc>
                  <a:txBody>
                    <a:bodyPr/>
                    <a:lstStyle/>
                    <a:p>
                      <a:r>
                        <a:rPr lang="en-US" b="1" dirty="0">
                          <a:latin typeface="Times New Roman" panose="02020603050405020304" pitchFamily="18" charset="0"/>
                          <a:cs typeface="Times New Roman" panose="02020603050405020304" pitchFamily="18" charset="0"/>
                        </a:rPr>
                        <a:t>Randomization using Shuffling the bits</a:t>
                      </a:r>
                      <a:endParaRPr lang="en-IN" b="1"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First 4 bits are shifted to the places of last 4 bits and vice versa</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Not used </a:t>
                      </a:r>
                      <a:endParaRPr lang="en-IN"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Confusion and Diffusion</a:t>
                      </a:r>
                    </a:p>
                  </a:txBody>
                  <a:tcPr/>
                </a:tc>
                <a:tc>
                  <a:txBody>
                    <a:bodyPr/>
                    <a:lstStyle/>
                    <a:p>
                      <a:r>
                        <a:rPr lang="en-US" dirty="0">
                          <a:latin typeface="Times New Roman" panose="02020603050405020304" pitchFamily="18" charset="0"/>
                          <a:cs typeface="Times New Roman" panose="02020603050405020304" pitchFamily="18" charset="0"/>
                        </a:rPr>
                        <a:t>Known-Plaintext, Chosen-Plaintext attacks are completely resisted.</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54894449"/>
                  </a:ext>
                </a:extLst>
              </a:tr>
            </a:tbl>
          </a:graphicData>
        </a:graphic>
      </p:graphicFrame>
      <p:sp>
        <p:nvSpPr>
          <p:cNvPr id="12" name="TextBox 11">
            <a:extLst>
              <a:ext uri="{FF2B5EF4-FFF2-40B4-BE49-F238E27FC236}">
                <a16:creationId xmlns:a16="http://schemas.microsoft.com/office/drawing/2014/main" id="{6FE8E2C4-35CF-F5B7-E5AA-5858250C3110}"/>
              </a:ext>
            </a:extLst>
          </p:cNvPr>
          <p:cNvSpPr txBox="1"/>
          <p:nvPr/>
        </p:nvSpPr>
        <p:spPr>
          <a:xfrm>
            <a:off x="3992880" y="1408212"/>
            <a:ext cx="4572000" cy="30777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Not used</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1025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103B13A-66AB-567B-CA19-5349EC99915C}"/>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000A217A-EECA-F058-29B6-B7D1C1AC277C}"/>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CC28A1FA-B50B-CAEB-97EC-265D7DF6CE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9" name="TextBox 8">
            <a:extLst>
              <a:ext uri="{FF2B5EF4-FFF2-40B4-BE49-F238E27FC236}">
                <a16:creationId xmlns:a16="http://schemas.microsoft.com/office/drawing/2014/main" id="{3DE986FF-BBE9-2182-275C-7B58CC7C23EC}"/>
              </a:ext>
            </a:extLst>
          </p:cNvPr>
          <p:cNvSpPr txBox="1"/>
          <p:nvPr/>
        </p:nvSpPr>
        <p:spPr>
          <a:xfrm>
            <a:off x="457200" y="754529"/>
            <a:ext cx="8765382" cy="4093428"/>
          </a:xfrm>
          <a:prstGeom prst="rect">
            <a:avLst/>
          </a:prstGeom>
          <a:noFill/>
        </p:spPr>
        <p:txBody>
          <a:bodyPr wrap="square">
            <a:spAutoFit/>
          </a:bodyPr>
          <a:lstStyle/>
          <a:p>
            <a:pPr algn="l"/>
            <a:r>
              <a:rPr lang="en-US" sz="2400" b="1" i="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METRICS TO MEASURE THE IMAGE QUALITY</a:t>
            </a:r>
            <a:r>
              <a:rPr lang="en-US" b="1" i="0" dirty="0">
                <a:solidFill>
                  <a:srgbClr val="FF0000"/>
                </a:solidFill>
                <a:effectLst/>
                <a:latin typeface="Times New Roman" panose="02020603050405020304" pitchFamily="18" charset="0"/>
                <a:cs typeface="Times New Roman" panose="02020603050405020304" pitchFamily="18" charset="0"/>
              </a:rPr>
              <a:t>: </a:t>
            </a:r>
          </a:p>
          <a:p>
            <a:pPr algn="l"/>
            <a:endParaRPr lang="en-US" b="1" i="0" dirty="0">
              <a:solidFill>
                <a:schemeClr val="tx1"/>
              </a:solidFill>
              <a:effectLst/>
              <a:latin typeface="Times New Roman" panose="02020603050405020304" pitchFamily="18" charset="0"/>
              <a:cs typeface="Times New Roman" panose="02020603050405020304" pitchFamily="18" charset="0"/>
            </a:endParaRPr>
          </a:p>
          <a:p>
            <a:pPr algn="l"/>
            <a:r>
              <a:rPr lang="en-US" sz="1600" b="1" i="0" dirty="0">
                <a:solidFill>
                  <a:schemeClr val="tx1"/>
                </a:solidFill>
                <a:effectLst/>
                <a:latin typeface="Times New Roman" panose="02020603050405020304" pitchFamily="18" charset="0"/>
                <a:cs typeface="Times New Roman" panose="02020603050405020304" pitchFamily="18" charset="0"/>
              </a:rPr>
              <a:t>PSNR (Peak Signal-to-Noise Ratio):</a:t>
            </a:r>
          </a:p>
          <a:p>
            <a:pPr algn="l"/>
            <a:endParaRPr lang="en-US" sz="1600" b="0" i="0" dirty="0">
              <a:solidFill>
                <a:schemeClr val="tx1"/>
              </a:solidFill>
              <a:effectLst/>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 </a:t>
            </a:r>
            <a:r>
              <a:rPr lang="nn-NO" sz="1600" b="1" i="0" dirty="0">
                <a:solidFill>
                  <a:srgbClr val="FF0000"/>
                </a:solidFill>
                <a:effectLst/>
                <a:latin typeface="Times New Roman" panose="02020603050405020304" pitchFamily="18" charset="0"/>
                <a:cs typeface="Times New Roman" panose="02020603050405020304" pitchFamily="18" charset="0"/>
              </a:rPr>
              <a:t>PSNR = 10 * log10((peak^2) / MSE)</a:t>
            </a:r>
            <a:r>
              <a:rPr lang="en-US" sz="1600" dirty="0">
                <a:solidFill>
                  <a:srgbClr val="FF0000"/>
                </a:solidFill>
                <a:latin typeface="Times New Roman" panose="02020603050405020304" pitchFamily="18" charset="0"/>
                <a:cs typeface="Times New Roman" panose="02020603050405020304" pitchFamily="18" charset="0"/>
              </a:rPr>
              <a:t>  </a:t>
            </a:r>
            <a:r>
              <a:rPr lang="en-US" sz="16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 FORMULA</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 PSNR is a measure of the quality of a encoded image compared to an original reference image.</a:t>
            </a:r>
            <a:endParaRPr lang="en-US" b="1"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 PSNR values above 30 dB are generally considered high and indicative of good image quality.</a:t>
            </a:r>
            <a:endParaRPr lang="en-US"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tx1"/>
              </a:solidFill>
              <a:effectLst/>
              <a:latin typeface="Times New Roman" panose="02020603050405020304" pitchFamily="18" charset="0"/>
              <a:cs typeface="Times New Roman" panose="02020603050405020304" pitchFamily="18" charset="0"/>
            </a:endParaRPr>
          </a:p>
          <a:p>
            <a:pPr algn="l"/>
            <a:r>
              <a:rPr lang="en-US" sz="1600" b="1" i="0" dirty="0">
                <a:solidFill>
                  <a:schemeClr val="tx1"/>
                </a:solidFill>
                <a:effectLst/>
                <a:latin typeface="Times New Roman" panose="02020603050405020304" pitchFamily="18" charset="0"/>
                <a:cs typeface="Times New Roman" panose="02020603050405020304" pitchFamily="18" charset="0"/>
              </a:rPr>
              <a:t>MSE (Mean Squared Error): </a:t>
            </a:r>
          </a:p>
          <a:p>
            <a:pPr algn="l"/>
            <a:endParaRPr lang="en-US" sz="1600" b="1" i="0" dirty="0">
              <a:solidFill>
                <a:schemeClr val="tx1"/>
              </a:solidFill>
              <a:effectLst/>
              <a:latin typeface="Times New Roman" panose="02020603050405020304" pitchFamily="18" charset="0"/>
              <a:cs typeface="Times New Roman" panose="02020603050405020304" pitchFamily="18" charset="0"/>
            </a:endParaRPr>
          </a:p>
          <a:p>
            <a:r>
              <a:rPr lang="en-IN" sz="1600" b="1" i="0" dirty="0">
                <a:solidFill>
                  <a:srgbClr val="FF0000"/>
                </a:solidFill>
                <a:effectLst/>
                <a:latin typeface="Times New Roman" panose="02020603050405020304" pitchFamily="18" charset="0"/>
                <a:cs typeface="Times New Roman" panose="02020603050405020304" pitchFamily="18" charset="0"/>
              </a:rPr>
              <a:t>MSE = (1 / (m * n)) * </a:t>
            </a:r>
            <a:r>
              <a:rPr lang="el-GR" sz="1600" b="1" i="0" dirty="0">
                <a:solidFill>
                  <a:srgbClr val="FF0000"/>
                </a:solidFill>
                <a:effectLst/>
                <a:latin typeface="Times New Roman" panose="02020603050405020304" pitchFamily="18" charset="0"/>
                <a:cs typeface="Times New Roman" panose="02020603050405020304" pitchFamily="18" charset="0"/>
              </a:rPr>
              <a:t>Σ(Σ(</a:t>
            </a:r>
            <a:r>
              <a:rPr lang="en-IN" sz="1600" b="1" i="0" dirty="0">
                <a:solidFill>
                  <a:srgbClr val="FF0000"/>
                </a:solidFill>
                <a:effectLst/>
                <a:latin typeface="Times New Roman" panose="02020603050405020304" pitchFamily="18" charset="0"/>
                <a:cs typeface="Times New Roman" panose="02020603050405020304" pitchFamily="18" charset="0"/>
              </a:rPr>
              <a:t>I(x, y) - K(x, y))^2)   </a:t>
            </a:r>
            <a:r>
              <a:rPr lang="en-IN" sz="1600" b="1" i="0" dirty="0">
                <a:solidFill>
                  <a:srgbClr val="FF0000"/>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600" b="1" dirty="0">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FORMULA</a:t>
            </a:r>
            <a:endParaRPr lang="en-US" sz="1600" b="1"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m</a:t>
            </a:r>
            <a:r>
              <a:rPr lang="en-US" b="0" i="0" dirty="0">
                <a:solidFill>
                  <a:schemeClr val="tx1"/>
                </a:solidFill>
                <a:effectLst/>
                <a:latin typeface="Times New Roman" panose="02020603050405020304" pitchFamily="18" charset="0"/>
                <a:cs typeface="Times New Roman" panose="02020603050405020304" pitchFamily="18" charset="0"/>
              </a:rPr>
              <a:t> and </a:t>
            </a:r>
            <a:r>
              <a:rPr lang="en-US" b="1" i="0" dirty="0">
                <a:solidFill>
                  <a:schemeClr val="tx1"/>
                </a:solidFill>
                <a:effectLst/>
                <a:latin typeface="Times New Roman" panose="02020603050405020304" pitchFamily="18" charset="0"/>
                <a:cs typeface="Times New Roman" panose="02020603050405020304" pitchFamily="18" charset="0"/>
              </a:rPr>
              <a:t>n</a:t>
            </a:r>
            <a:r>
              <a:rPr lang="en-US" b="0" i="0" dirty="0">
                <a:solidFill>
                  <a:schemeClr val="tx1"/>
                </a:solidFill>
                <a:effectLst/>
                <a:latin typeface="Times New Roman" panose="02020603050405020304" pitchFamily="18" charset="0"/>
                <a:cs typeface="Times New Roman" panose="02020603050405020304" pitchFamily="18" charset="0"/>
              </a:rPr>
              <a:t> are the dimensions of the image (e.g., width and height).</a:t>
            </a:r>
          </a:p>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I(x, y)</a:t>
            </a:r>
            <a:r>
              <a:rPr lang="en-US" b="0" i="0" dirty="0">
                <a:solidFill>
                  <a:schemeClr val="tx1"/>
                </a:solidFill>
                <a:effectLst/>
                <a:latin typeface="Times New Roman" panose="02020603050405020304" pitchFamily="18" charset="0"/>
                <a:cs typeface="Times New Roman" panose="02020603050405020304" pitchFamily="18" charset="0"/>
              </a:rPr>
              <a:t> represents the pixel value of the original image at position (x, y).</a:t>
            </a:r>
          </a:p>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K(x, y)</a:t>
            </a:r>
            <a:r>
              <a:rPr lang="en-US" b="0" i="0" dirty="0">
                <a:solidFill>
                  <a:schemeClr val="tx1"/>
                </a:solidFill>
                <a:effectLst/>
                <a:latin typeface="Times New Roman" panose="02020603050405020304" pitchFamily="18" charset="0"/>
                <a:cs typeface="Times New Roman" panose="02020603050405020304" pitchFamily="18" charset="0"/>
              </a:rPr>
              <a:t> represents the pixel value of the reconstructed (or compressed) image at the same position.</a:t>
            </a:r>
          </a:p>
          <a:p>
            <a:pP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MSE measures the average squared difference between the pixel values of the original image and encoded image.</a:t>
            </a:r>
          </a:p>
          <a:p>
            <a:pPr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MSE values close to zero suggest minimal distortion and high image fidelity.</a:t>
            </a:r>
          </a:p>
          <a:p>
            <a:pPr algn="l">
              <a:buFont typeface="Arial" panose="020B0604020202020204" pitchFamily="34" charset="0"/>
              <a:buChar char="•"/>
            </a:pPr>
            <a:endParaRPr lang="en-US"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8931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2BB9AD-02C8-9EC7-38C3-966BD9D2A712}"/>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7828365E-B62B-AC5D-6B88-1352C4327CBD}"/>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86B29CA3-66D5-C8AF-4C77-4A7152607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aphicFrame>
        <p:nvGraphicFramePr>
          <p:cNvPr id="8" name="Table 8">
            <a:extLst>
              <a:ext uri="{FF2B5EF4-FFF2-40B4-BE49-F238E27FC236}">
                <a16:creationId xmlns:a16="http://schemas.microsoft.com/office/drawing/2014/main" id="{46AD5C5D-9628-34A8-DCB7-496C2A940371}"/>
              </a:ext>
            </a:extLst>
          </p:cNvPr>
          <p:cNvGraphicFramePr>
            <a:graphicFrameLocks noGrp="1"/>
          </p:cNvGraphicFramePr>
          <p:nvPr>
            <p:extLst>
              <p:ext uri="{D42A27DB-BD31-4B8C-83A1-F6EECF244321}">
                <p14:modId xmlns:p14="http://schemas.microsoft.com/office/powerpoint/2010/main" val="1476665340"/>
              </p:ext>
            </p:extLst>
          </p:nvPr>
        </p:nvGraphicFramePr>
        <p:xfrm>
          <a:off x="906780" y="1268095"/>
          <a:ext cx="7071360" cy="2607310"/>
        </p:xfrm>
        <a:graphic>
          <a:graphicData uri="http://schemas.openxmlformats.org/drawingml/2006/table">
            <a:tbl>
              <a:tblPr firstRow="1" bandRow="1">
                <a:tableStyleId>{1D3205E1-8B83-452B-8570-0B3C4014EAE2}</a:tableStyleId>
              </a:tblPr>
              <a:tblGrid>
                <a:gridCol w="1016000">
                  <a:extLst>
                    <a:ext uri="{9D8B030D-6E8A-4147-A177-3AD203B41FA5}">
                      <a16:colId xmlns:a16="http://schemas.microsoft.com/office/drawing/2014/main" val="1790037284"/>
                    </a:ext>
                  </a:extLst>
                </a:gridCol>
                <a:gridCol w="1016000">
                  <a:extLst>
                    <a:ext uri="{9D8B030D-6E8A-4147-A177-3AD203B41FA5}">
                      <a16:colId xmlns:a16="http://schemas.microsoft.com/office/drawing/2014/main" val="2931638858"/>
                    </a:ext>
                  </a:extLst>
                </a:gridCol>
                <a:gridCol w="1206500">
                  <a:extLst>
                    <a:ext uri="{9D8B030D-6E8A-4147-A177-3AD203B41FA5}">
                      <a16:colId xmlns:a16="http://schemas.microsoft.com/office/drawing/2014/main" val="528869604"/>
                    </a:ext>
                  </a:extLst>
                </a:gridCol>
                <a:gridCol w="1036320">
                  <a:extLst>
                    <a:ext uri="{9D8B030D-6E8A-4147-A177-3AD203B41FA5}">
                      <a16:colId xmlns:a16="http://schemas.microsoft.com/office/drawing/2014/main" val="3191924879"/>
                    </a:ext>
                  </a:extLst>
                </a:gridCol>
                <a:gridCol w="1493520">
                  <a:extLst>
                    <a:ext uri="{9D8B030D-6E8A-4147-A177-3AD203B41FA5}">
                      <a16:colId xmlns:a16="http://schemas.microsoft.com/office/drawing/2014/main" val="3492289301"/>
                    </a:ext>
                  </a:extLst>
                </a:gridCol>
                <a:gridCol w="1303020">
                  <a:extLst>
                    <a:ext uri="{9D8B030D-6E8A-4147-A177-3AD203B41FA5}">
                      <a16:colId xmlns:a16="http://schemas.microsoft.com/office/drawing/2014/main" val="3960453130"/>
                    </a:ext>
                  </a:extLst>
                </a:gridCol>
              </a:tblGrid>
              <a:tr h="370840">
                <a:tc>
                  <a:txBody>
                    <a:bodyPr/>
                    <a:lstStyle/>
                    <a:p>
                      <a:r>
                        <a:rPr lang="en-US" dirty="0">
                          <a:latin typeface="Times New Roman" panose="02020603050405020304" pitchFamily="18" charset="0"/>
                          <a:cs typeface="Times New Roman" panose="02020603050405020304" pitchFamily="18" charset="0"/>
                        </a:rPr>
                        <a:t>IMAGE SIZE</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Input Message Size (bytes)</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Previous PSNR (db)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Previous MSE values</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Resulting PSNR (db)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Resulting MSE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8768507"/>
                  </a:ext>
                </a:extLst>
              </a:tr>
              <a:tr h="370840">
                <a:tc>
                  <a:txBody>
                    <a:bodyPr/>
                    <a:lstStyle/>
                    <a:p>
                      <a:r>
                        <a:rPr lang="en-US">
                          <a:latin typeface="Times New Roman" panose="02020603050405020304" pitchFamily="18" charset="0"/>
                          <a:cs typeface="Times New Roman" panose="02020603050405020304" pitchFamily="18" charset="0"/>
                        </a:rPr>
                        <a:t>340.74 KB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17</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90.56478977</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0.0004690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101.53335594</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0.00004570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02177690"/>
                  </a:ext>
                </a:extLst>
              </a:tr>
              <a:tr h="370840">
                <a:tc>
                  <a:txBody>
                    <a:bodyPr/>
                    <a:lstStyle/>
                    <a:p>
                      <a:r>
                        <a:rPr lang="en-US">
                          <a:latin typeface="Times New Roman" panose="02020603050405020304" pitchFamily="18" charset="0"/>
                          <a:cs typeface="Times New Roman" panose="02020603050405020304" pitchFamily="18" charset="0"/>
                        </a:rPr>
                        <a:t>340.74 KB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600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88.754545656</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0.00054630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91.79645076</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0.00004300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29538473"/>
                  </a:ext>
                </a:extLst>
              </a:tr>
              <a:tr h="370840">
                <a:tc>
                  <a:txBody>
                    <a:bodyPr/>
                    <a:lstStyle/>
                    <a:p>
                      <a:r>
                        <a:rPr lang="en-US">
                          <a:latin typeface="Times New Roman" panose="02020603050405020304" pitchFamily="18" charset="0"/>
                          <a:cs typeface="Times New Roman" panose="02020603050405020304" pitchFamily="18" charset="0"/>
                        </a:rPr>
                        <a:t>340.74 KB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800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84.31343648</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0.00074563</a:t>
                      </a:r>
                      <a:endParaRPr lang="en-IN" dirty="0">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89.68511923 </a:t>
                      </a:r>
                      <a:endParaRPr lang="en-IN" dirty="0">
                        <a:latin typeface="Times New Roman" panose="02020603050405020304" pitchFamily="18" charset="0"/>
                        <a:cs typeface="Times New Roman" panose="02020603050405020304" pitchFamily="18" charset="0"/>
                      </a:endParaRPr>
                    </a:p>
                  </a:txBody>
                  <a:tcPr/>
                </a:tc>
                <a:tc>
                  <a:txBody>
                    <a:bodyPr/>
                    <a:lstStyle/>
                    <a:p>
                      <a:r>
                        <a:rPr lang="en-IN">
                          <a:latin typeface="Times New Roman" panose="02020603050405020304" pitchFamily="18" charset="0"/>
                          <a:cs typeface="Times New Roman" panose="02020603050405020304" pitchFamily="18" charset="0"/>
                        </a:rPr>
                        <a:t>0.00006991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2659264"/>
                  </a:ext>
                </a:extLst>
              </a:tr>
              <a:tr h="549910">
                <a:tc>
                  <a:txBody>
                    <a:bodyPr/>
                    <a:lstStyle/>
                    <a:p>
                      <a:r>
                        <a:rPr lang="en-US">
                          <a:latin typeface="Times New Roman" panose="02020603050405020304" pitchFamily="18" charset="0"/>
                          <a:cs typeface="Times New Roman" panose="02020603050405020304" pitchFamily="18" charset="0"/>
                        </a:rPr>
                        <a:t>340.74 KB</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1000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82.97885460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0.00082360</a:t>
                      </a:r>
                      <a:endParaRPr lang="en-IN" dirty="0">
                        <a:latin typeface="Times New Roman" panose="02020603050405020304" pitchFamily="18" charset="0"/>
                        <a:cs typeface="Times New Roman" panose="02020603050405020304" pitchFamily="18" charset="0"/>
                      </a:endParaRPr>
                    </a:p>
                  </a:txBody>
                  <a:tcPr/>
                </a:tc>
                <a:tc>
                  <a:txBody>
                    <a:bodyPr/>
                    <a:lstStyle/>
                    <a:p>
                      <a:r>
                        <a:rPr lang="en-US">
                          <a:latin typeface="Times New Roman" panose="02020603050405020304" pitchFamily="18" charset="0"/>
                          <a:cs typeface="Times New Roman" panose="02020603050405020304" pitchFamily="18" charset="0"/>
                        </a:rPr>
                        <a:t>85.45697802</a:t>
                      </a:r>
                      <a:endParaRPr lang="en-IN"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0.00007123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08223858"/>
                  </a:ext>
                </a:extLst>
              </a:tr>
            </a:tbl>
          </a:graphicData>
        </a:graphic>
      </p:graphicFrame>
      <p:sp>
        <p:nvSpPr>
          <p:cNvPr id="10" name="TextBox 9">
            <a:extLst>
              <a:ext uri="{FF2B5EF4-FFF2-40B4-BE49-F238E27FC236}">
                <a16:creationId xmlns:a16="http://schemas.microsoft.com/office/drawing/2014/main" id="{EAB41224-3676-475B-DDEB-55A8981023C6}"/>
              </a:ext>
            </a:extLst>
          </p:cNvPr>
          <p:cNvSpPr txBox="1"/>
          <p:nvPr/>
        </p:nvSpPr>
        <p:spPr>
          <a:xfrm>
            <a:off x="1386840" y="448092"/>
            <a:ext cx="4572000" cy="646331"/>
          </a:xfrm>
          <a:prstGeom prst="rect">
            <a:avLst/>
          </a:prstGeom>
          <a:noFill/>
        </p:spPr>
        <p:txBody>
          <a:bodyPr wrap="square">
            <a:spAutoFit/>
          </a:bodyPr>
          <a:lstStyle/>
          <a:p>
            <a:pPr algn="l"/>
            <a:endParaRPr lang="en-US" sz="1800" b="1" i="0" dirty="0">
              <a:solidFill>
                <a:srgbClr val="FF0000"/>
              </a:solidFill>
              <a:effectLst/>
              <a:latin typeface="Times New Roman" panose="02020603050405020304" pitchFamily="18" charset="0"/>
              <a:cs typeface="Times New Roman" panose="02020603050405020304" pitchFamily="18" charset="0"/>
            </a:endParaRPr>
          </a:p>
          <a:p>
            <a:pPr algn="l"/>
            <a:r>
              <a:rPr lang="en-US" sz="1800" b="1" i="0" dirty="0">
                <a:solidFill>
                  <a:srgbClr val="FF0000"/>
                </a:solidFill>
                <a:effectLst/>
                <a:latin typeface="Times New Roman" panose="02020603050405020304" pitchFamily="18" charset="0"/>
                <a:cs typeface="Times New Roman" panose="02020603050405020304" pitchFamily="18" charset="0"/>
              </a:rPr>
              <a:t>COMPARISION OF THE METRICS: </a:t>
            </a:r>
          </a:p>
        </p:txBody>
      </p:sp>
    </p:spTree>
    <p:extLst>
      <p:ext uri="{BB962C8B-B14F-4D97-AF65-F5344CB8AC3E}">
        <p14:creationId xmlns:p14="http://schemas.microsoft.com/office/powerpoint/2010/main" val="2732764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40569" y="228082"/>
            <a:ext cx="6117431" cy="627321"/>
          </a:xfrm>
        </p:spPr>
        <p:txBody>
          <a:bodyPr/>
          <a:lstStyle/>
          <a:p>
            <a:r>
              <a:rPr lang="en-US" sz="3600" b="1"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
        <p:nvSpPr>
          <p:cNvPr id="8" name="TextBox 7">
            <a:extLst>
              <a:ext uri="{FF2B5EF4-FFF2-40B4-BE49-F238E27FC236}">
                <a16:creationId xmlns:a16="http://schemas.microsoft.com/office/drawing/2014/main" id="{CBABCA45-5106-B1F8-D805-1990ECFD5758}"/>
              </a:ext>
            </a:extLst>
          </p:cNvPr>
          <p:cNvSpPr txBox="1"/>
          <p:nvPr/>
        </p:nvSpPr>
        <p:spPr>
          <a:xfrm>
            <a:off x="2286000" y="2389287"/>
            <a:ext cx="4572000" cy="307777"/>
          </a:xfrm>
          <a:prstGeom prst="rect">
            <a:avLst/>
          </a:prstGeom>
          <a:noFill/>
        </p:spPr>
        <p:txBody>
          <a:bodyPr wrap="square">
            <a:spAutoFit/>
          </a:bodyPr>
          <a:lstStyle/>
          <a:p>
            <a:r>
              <a:rPr lang="en-IN" dirty="0"/>
              <a:t> </a:t>
            </a:r>
          </a:p>
        </p:txBody>
      </p:sp>
      <p:sp>
        <p:nvSpPr>
          <p:cNvPr id="10" name="TextBox 9">
            <a:extLst>
              <a:ext uri="{FF2B5EF4-FFF2-40B4-BE49-F238E27FC236}">
                <a16:creationId xmlns:a16="http://schemas.microsoft.com/office/drawing/2014/main" id="{281508E3-65CA-D109-557C-2259DA8D501D}"/>
              </a:ext>
            </a:extLst>
          </p:cNvPr>
          <p:cNvSpPr txBox="1"/>
          <p:nvPr/>
        </p:nvSpPr>
        <p:spPr>
          <a:xfrm>
            <a:off x="335756" y="1114099"/>
            <a:ext cx="8808244" cy="4370427"/>
          </a:xfrm>
          <a:prstGeom prst="rect">
            <a:avLst/>
          </a:prstGeom>
          <a:noFill/>
        </p:spPr>
        <p:txBody>
          <a:bodyPr wrap="square">
            <a:spAutoFit/>
          </a:bodyPr>
          <a:lstStyle/>
          <a:p>
            <a:pPr rtl="0" fontAlgn="base">
              <a:spcBef>
                <a:spcPts val="0"/>
              </a:spcBef>
              <a:spcAft>
                <a:spcPts val="0"/>
              </a:spcAft>
              <a:buFont typeface="Arial" panose="020B0604020202020204" pitchFamily="34" charset="0"/>
              <a:buChar char="•"/>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The proposed method is </a:t>
            </a:r>
            <a:r>
              <a:rPr lang="en-IN" sz="1600" b="1" i="0" u="none" strike="noStrike" dirty="0">
                <a:solidFill>
                  <a:srgbClr val="000000"/>
                </a:solidFill>
                <a:effectLst/>
                <a:latin typeface="Times New Roman" panose="02020603050405020304" pitchFamily="18" charset="0"/>
                <a:cs typeface="Times New Roman" panose="02020603050405020304" pitchFamily="18" charset="0"/>
              </a:rPr>
              <a:t>“Randomized Least Significant Bit (LSB) Embedded Steganography with Advanced Encryption Standard(AES) Algorithm”.</a:t>
            </a:r>
            <a:endParaRPr lang="en-IN" sz="1600" b="1" dirty="0">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br>
              <a:rPr lang="en-IN" sz="1600" b="0" dirty="0">
                <a:effectLst/>
                <a:latin typeface="Times New Roman" panose="02020603050405020304" pitchFamily="18" charset="0"/>
                <a:cs typeface="Times New Roman" panose="02020603050405020304" pitchFamily="18" charset="0"/>
              </a:rPr>
            </a:br>
            <a:r>
              <a:rPr lang="en-IN" sz="1600" b="1" i="0" u="none" strike="noStrike" dirty="0">
                <a:solidFill>
                  <a:srgbClr val="000000"/>
                </a:solidFill>
                <a:effectLst/>
                <a:latin typeface="Times New Roman" panose="02020603050405020304" pitchFamily="18" charset="0"/>
                <a:cs typeface="Times New Roman" panose="02020603050405020304" pitchFamily="18" charset="0"/>
              </a:rPr>
              <a:t>INPUTS: </a:t>
            </a:r>
            <a:r>
              <a:rPr lang="en-IN" sz="1600" b="0" i="0" u="none" strike="noStrike" dirty="0">
                <a:solidFill>
                  <a:srgbClr val="000000"/>
                </a:solidFill>
                <a:effectLst/>
                <a:latin typeface="Times New Roman" panose="02020603050405020304" pitchFamily="18" charset="0"/>
                <a:cs typeface="Times New Roman" panose="02020603050405020304" pitchFamily="18" charset="0"/>
              </a:rPr>
              <a:t> Image</a:t>
            </a:r>
            <a:endParaRPr lang="en-IN" sz="1600" b="0" dirty="0">
              <a:effectLst/>
              <a:latin typeface="Times New Roman" panose="02020603050405020304" pitchFamily="18" charset="0"/>
              <a:cs typeface="Times New Roman" panose="02020603050405020304" pitchFamily="18" charset="0"/>
            </a:endParaRPr>
          </a:p>
          <a:p>
            <a:pPr rtl="0">
              <a:lnSpc>
                <a:spcPct val="150000"/>
              </a:lnSpc>
              <a:spcBef>
                <a:spcPts val="0"/>
              </a:spcBef>
              <a:spcAft>
                <a:spcPts val="0"/>
              </a:spcAft>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                  Message</a:t>
            </a:r>
            <a:endParaRPr lang="en-IN" sz="1600" b="0" dirty="0">
              <a:effectLst/>
              <a:latin typeface="Times New Roman" panose="02020603050405020304" pitchFamily="18" charset="0"/>
              <a:cs typeface="Times New Roman" panose="02020603050405020304" pitchFamily="18" charset="0"/>
            </a:endParaRPr>
          </a:p>
          <a:p>
            <a:pPr rtl="0">
              <a:lnSpc>
                <a:spcPct val="150000"/>
              </a:lnSpc>
              <a:spcBef>
                <a:spcPts val="0"/>
              </a:spcBef>
              <a:spcAft>
                <a:spcPts val="0"/>
              </a:spcAft>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                  Password.</a:t>
            </a:r>
            <a:endParaRPr lang="en-IN" sz="1600" b="0"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lang="en-IN" sz="1600" dirty="0">
              <a:latin typeface="Times New Roman" panose="02020603050405020304" pitchFamily="18" charset="0"/>
              <a:cs typeface="Times New Roman" panose="02020603050405020304" pitchFamily="18" charset="0"/>
            </a:endParaRPr>
          </a:p>
          <a:p>
            <a:pPr rtl="0">
              <a:spcBef>
                <a:spcPts val="0"/>
              </a:spcBef>
              <a:spcAft>
                <a:spcPts val="0"/>
              </a:spcAft>
            </a:pPr>
            <a:r>
              <a:rPr lang="en-IN" sz="1600" b="0" i="0" u="none" strike="noStrike" dirty="0">
                <a:solidFill>
                  <a:srgbClr val="000000"/>
                </a:solidFill>
                <a:effectLst/>
                <a:latin typeface="Times New Roman" panose="02020603050405020304" pitchFamily="18" charset="0"/>
                <a:cs typeface="Times New Roman" panose="02020603050405020304" pitchFamily="18" charset="0"/>
              </a:rPr>
              <a:t>Here, user has to decide the options 1 </a:t>
            </a:r>
            <a:r>
              <a:rPr lang="en-IN" sz="1600" dirty="0">
                <a:latin typeface="Times New Roman" panose="02020603050405020304" pitchFamily="18" charset="0"/>
                <a:cs typeface="Times New Roman" panose="02020603050405020304" pitchFamily="18" charset="0"/>
              </a:rPr>
              <a:t>or 2 for :</a:t>
            </a:r>
          </a:p>
          <a:p>
            <a:pPr rtl="0">
              <a:spcBef>
                <a:spcPts val="0"/>
              </a:spcBef>
              <a:spcAft>
                <a:spcPts val="0"/>
              </a:spcAft>
            </a:pP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1600" b="1" i="0" u="none" strike="noStrike" dirty="0">
                <a:solidFill>
                  <a:srgbClr val="FF0000"/>
                </a:solidFill>
                <a:effectLst/>
                <a:latin typeface="Times New Roman" panose="02020603050405020304" pitchFamily="18" charset="0"/>
                <a:cs typeface="Times New Roman" panose="02020603050405020304" pitchFamily="18" charset="0"/>
              </a:rPr>
              <a:t>1. Encrypt and Encode the Text</a:t>
            </a:r>
          </a:p>
          <a:p>
            <a:pPr rtl="0">
              <a:spcBef>
                <a:spcPts val="0"/>
              </a:spcBef>
              <a:spcAft>
                <a:spcPts val="0"/>
              </a:spcAft>
            </a:pPr>
            <a:r>
              <a:rPr lang="en-US" sz="1600" b="1" i="0" u="none" strike="noStrike" dirty="0">
                <a:solidFill>
                  <a:srgbClr val="FF0000"/>
                </a:solidFill>
                <a:effectLst/>
                <a:latin typeface="Times New Roman" panose="02020603050405020304" pitchFamily="18" charset="0"/>
                <a:cs typeface="Times New Roman" panose="02020603050405020304" pitchFamily="18" charset="0"/>
              </a:rPr>
              <a:t>2. Decode and Decrypt the Text</a:t>
            </a:r>
            <a:endParaRPr lang="en-IN" sz="1600" b="1" i="0" u="none" strike="noStrike" dirty="0">
              <a:solidFill>
                <a:srgbClr val="FF0000"/>
              </a:solidFill>
              <a:effectLst/>
              <a:latin typeface="Times New Roman" panose="02020603050405020304" pitchFamily="18" charset="0"/>
              <a:cs typeface="Times New Roman" panose="02020603050405020304" pitchFamily="18" charset="0"/>
            </a:endParaRPr>
          </a:p>
          <a:p>
            <a:pPr rtl="0">
              <a:spcBef>
                <a:spcPts val="0"/>
              </a:spcBef>
              <a:spcAft>
                <a:spcPts val="0"/>
              </a:spcAft>
            </a:pPr>
            <a:endParaRPr lang="en-IN" dirty="0">
              <a:latin typeface="Times New Roman" panose="02020603050405020304" pitchFamily="18" charset="0"/>
              <a:cs typeface="Times New Roman" panose="02020603050405020304" pitchFamily="18" charset="0"/>
            </a:endParaRPr>
          </a:p>
          <a:p>
            <a:pPr rtl="0">
              <a:spcBef>
                <a:spcPts val="0"/>
              </a:spcBef>
              <a:spcAft>
                <a:spcPts val="0"/>
              </a:spcAft>
            </a:pPr>
            <a:endParaRPr lang="en-IN" sz="1600" dirty="0">
              <a:latin typeface="Times New Roman" panose="02020603050405020304" pitchFamily="18" charset="0"/>
              <a:cs typeface="Times New Roman" panose="02020603050405020304" pitchFamily="18" charset="0"/>
            </a:endParaRPr>
          </a:p>
          <a:p>
            <a:br>
              <a:rPr lang="en-IN" b="0" dirty="0">
                <a:effectLst/>
                <a:latin typeface="Times New Roman" panose="02020603050405020304" pitchFamily="18" charset="0"/>
                <a:cs typeface="Times New Roman" panose="02020603050405020304" pitchFamily="18" charset="0"/>
              </a:rPr>
            </a:br>
            <a:br>
              <a:rPr lang="en-IN" b="0" dirty="0">
                <a:effectLst/>
                <a:latin typeface="Times New Roman" panose="02020603050405020304" pitchFamily="18" charset="0"/>
                <a:cs typeface="Times New Roman" panose="02020603050405020304" pitchFamily="18" charset="0"/>
              </a:rPr>
            </a:br>
            <a:br>
              <a:rPr lang="en-IN" b="0" dirty="0">
                <a:effectLst/>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pic>
        <p:nvPicPr>
          <p:cNvPr id="1028" name="Picture 4" descr="6 Aes 256 Images, Stock Photos &amp; Vectors | Shutterstock">
            <a:extLst>
              <a:ext uri="{FF2B5EF4-FFF2-40B4-BE49-F238E27FC236}">
                <a16:creationId xmlns:a16="http://schemas.microsoft.com/office/drawing/2014/main" id="{8CD8AD85-4274-0C99-9A74-394D48B41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965" y="1609273"/>
            <a:ext cx="1902065" cy="20483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ganography In BMP Images">
            <a:extLst>
              <a:ext uri="{FF2B5EF4-FFF2-40B4-BE49-F238E27FC236}">
                <a16:creationId xmlns:a16="http://schemas.microsoft.com/office/drawing/2014/main" id="{AF8D7E8A-B932-73AA-BBA7-72C245A6CE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12" t="49155" r="18752" b="22346"/>
          <a:stretch/>
        </p:blipFill>
        <p:spPr bwMode="auto">
          <a:xfrm>
            <a:off x="5424196" y="3485236"/>
            <a:ext cx="3262604" cy="108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dirty="0"/>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dirty="0">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92944" y="192881"/>
            <a:ext cx="6117431" cy="627321"/>
          </a:xfrm>
        </p:spPr>
        <p:txBody>
          <a:bodyPr/>
          <a:lstStyle/>
          <a:p>
            <a:r>
              <a:rPr lang="en-US" sz="3600" b="1" dirty="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dirty="0"/>
          </a:p>
        </p:txBody>
      </p:sp>
      <p:sp>
        <p:nvSpPr>
          <p:cNvPr id="4" name="Footer Placeholder 3"/>
          <p:cNvSpPr>
            <a:spLocks noGrp="1"/>
          </p:cNvSpPr>
          <p:nvPr>
            <p:ph type="ftr" idx="11"/>
          </p:nvPr>
        </p:nvSpPr>
        <p:spPr/>
        <p:txBody>
          <a:bodyPr/>
          <a:lstStyle/>
          <a:p>
            <a:r>
              <a:rPr lang="en-US" dirty="0"/>
              <a:t>Department of Computer Science and Engineering</a:t>
            </a:r>
          </a:p>
        </p:txBody>
      </p:sp>
      <p:sp>
        <p:nvSpPr>
          <p:cNvPr id="6" name="TextBox 5">
            <a:extLst>
              <a:ext uri="{FF2B5EF4-FFF2-40B4-BE49-F238E27FC236}">
                <a16:creationId xmlns:a16="http://schemas.microsoft.com/office/drawing/2014/main" id="{5F9F350F-EC9C-C0C2-CB20-40BA641A9B2E}"/>
              </a:ext>
            </a:extLst>
          </p:cNvPr>
          <p:cNvSpPr txBox="1"/>
          <p:nvPr/>
        </p:nvSpPr>
        <p:spPr>
          <a:xfrm>
            <a:off x="457200" y="857191"/>
            <a:ext cx="8229599" cy="3847207"/>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For the option 1:  </a:t>
            </a:r>
            <a:r>
              <a:rPr lang="en-US" sz="1600" b="1" i="0" u="none" strike="noStrike" dirty="0">
                <a:solidFill>
                  <a:srgbClr val="FF0000"/>
                </a:solidFill>
                <a:effectLst/>
                <a:latin typeface="Times New Roman" panose="02020603050405020304" pitchFamily="18" charset="0"/>
                <a:cs typeface="Times New Roman" panose="02020603050405020304" pitchFamily="18" charset="0"/>
              </a:rPr>
              <a:t>Encrypt and Encode the Text</a:t>
            </a:r>
          </a:p>
          <a:p>
            <a:endParaRPr lang="en-US" sz="1600" b="1" dirty="0">
              <a:solidFill>
                <a:srgbClr val="FF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1600" b="1" i="0" u="none" strike="noStrike" dirty="0">
              <a:solidFill>
                <a:srgbClr val="FF0000"/>
              </a:solidFill>
              <a:effectLst/>
              <a:latin typeface="Times New Roman" panose="02020603050405020304" pitchFamily="18" charset="0"/>
              <a:cs typeface="Times New Roman" panose="02020603050405020304" pitchFamily="18" charset="0"/>
            </a:endParaRPr>
          </a:p>
          <a:p>
            <a:pPr marL="285750" indent="-285750" rtl="0" fontAlgn="base">
              <a:spcBef>
                <a:spcPts val="0"/>
              </a:spcBef>
              <a:spcAft>
                <a:spcPts val="0"/>
              </a:spcAft>
              <a:buFont typeface="Wingdings" panose="05000000000000000000" pitchFamily="2" charset="2"/>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Firstly, check if the image is in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PNG Format. </a:t>
            </a:r>
            <a:r>
              <a:rPr lang="en-US" sz="1600" dirty="0">
                <a:latin typeface="Times New Roman" panose="02020603050405020304" pitchFamily="18" charset="0"/>
                <a:cs typeface="Times New Roman" panose="02020603050405020304" pitchFamily="18" charset="0"/>
              </a:rPr>
              <a:t>If not we cannot use other Formats.</a:t>
            </a:r>
          </a:p>
          <a:p>
            <a:pPr marL="285750" indent="-285750" rtl="0" fontAlgn="base">
              <a:spcBef>
                <a:spcPts val="0"/>
              </a:spcBef>
              <a:spcAft>
                <a:spcPts val="0"/>
              </a:spcAft>
              <a:buFont typeface="Wingdings" panose="05000000000000000000" pitchFamily="2" charset="2"/>
              <a:buChar char="§"/>
            </a:pPr>
            <a:r>
              <a:rPr lang="en-US" sz="1600" i="0" u="none" strike="noStrike" dirty="0">
                <a:solidFill>
                  <a:srgbClr val="000000"/>
                </a:solidFill>
                <a:effectLst/>
                <a:latin typeface="Times New Roman" panose="02020603050405020304" pitchFamily="18" charset="0"/>
                <a:cs typeface="Times New Roman" panose="02020603050405020304" pitchFamily="18" charset="0"/>
              </a:rPr>
              <a:t>We will check </a:t>
            </a:r>
            <a:r>
              <a:rPr lang="en-US" sz="1600" dirty="0">
                <a:latin typeface="Times New Roman" panose="02020603050405020304" pitchFamily="18" charset="0"/>
                <a:cs typeface="Times New Roman" panose="02020603050405020304" pitchFamily="18" charset="0"/>
              </a:rPr>
              <a:t>if the image is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RGB mode</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 if not we need to convert it.</a:t>
            </a:r>
          </a:p>
          <a:p>
            <a:pPr marL="285750" indent="-285750" rtl="0" fontAlgn="base">
              <a:spcBef>
                <a:spcPts val="0"/>
              </a:spcBef>
              <a:spcAft>
                <a:spcPts val="0"/>
              </a:spcAft>
              <a:buFont typeface="Wingdings" panose="05000000000000000000" pitchFamily="2" charset="2"/>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The provided password must be of at least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12 characters.</a:t>
            </a:r>
            <a:endParaRPr lang="en-US" sz="1600" b="0" i="0" u="none" strike="noStrike" dirty="0">
              <a:solidFill>
                <a:srgbClr val="000000"/>
              </a:solidFill>
              <a:effectLst/>
              <a:latin typeface="Times New Roman" panose="02020603050405020304" pitchFamily="18" charset="0"/>
              <a:cs typeface="Times New Roman" panose="02020603050405020304" pitchFamily="18" charset="0"/>
            </a:endParaRPr>
          </a:p>
          <a:p>
            <a:pPr marL="285750" indent="-285750" rtl="0" fontAlgn="base">
              <a:spcBef>
                <a:spcPts val="0"/>
              </a:spcBef>
              <a:spcAft>
                <a:spcPts val="0"/>
              </a:spcAft>
              <a:buFont typeface="Wingdings" panose="05000000000000000000" pitchFamily="2" charset="2"/>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With the given password, we will do Password Key Derivation where we use SHA-256 to get 256 bit key hash value which is used as encryption key for AES Encryption.</a:t>
            </a:r>
          </a:p>
          <a:p>
            <a:pPr marL="285750" indent="-285750" rtl="0" fontAlgn="base">
              <a:spcBef>
                <a:spcPts val="0"/>
              </a:spcBef>
              <a:spcAft>
                <a:spcPts val="0"/>
              </a:spcAft>
              <a:buFont typeface="Wingdings" panose="05000000000000000000" pitchFamily="2" charset="2"/>
              <a:buChar char="§"/>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will also ask to give the message and we should do </a:t>
            </a:r>
            <a:r>
              <a:rPr lang="en-US" sz="1600" b="1" dirty="0">
                <a:latin typeface="Times New Roman" panose="02020603050405020304" pitchFamily="18" charset="0"/>
                <a:cs typeface="Times New Roman" panose="02020603050405020304" pitchFamily="18" charset="0"/>
              </a:rPr>
              <a:t>Padding.</a:t>
            </a:r>
          </a:p>
          <a:p>
            <a:pPr marL="285750" indent="-285750" rtl="0" fontAlgn="base">
              <a:spcBef>
                <a:spcPts val="0"/>
              </a:spcBef>
              <a:spcAft>
                <a:spcPts val="0"/>
              </a:spcAft>
              <a:buFont typeface="Wingdings" panose="05000000000000000000" pitchFamily="2" charset="2"/>
              <a:buChar char="§"/>
            </a:pPr>
            <a:r>
              <a:rPr lang="en-US" sz="1600" i="0" u="none" strike="noStrike" dirty="0">
                <a:solidFill>
                  <a:srgbClr val="000000"/>
                </a:solidFill>
                <a:effectLst/>
                <a:latin typeface="Times New Roman" panose="02020603050405020304" pitchFamily="18" charset="0"/>
                <a:cs typeface="Times New Roman" panose="02020603050405020304" pitchFamily="18" charset="0"/>
              </a:rPr>
              <a:t>The padded plaintext is </a:t>
            </a:r>
            <a:r>
              <a:rPr lang="en-US" sz="1600" b="1" i="0" u="none" strike="noStrike" dirty="0">
                <a:solidFill>
                  <a:srgbClr val="000000"/>
                </a:solidFill>
                <a:effectLst/>
                <a:latin typeface="Times New Roman" panose="02020603050405020304" pitchFamily="18" charset="0"/>
                <a:cs typeface="Times New Roman" panose="02020603050405020304" pitchFamily="18" charset="0"/>
              </a:rPr>
              <a:t>Shuffled.</a:t>
            </a:r>
          </a:p>
          <a:p>
            <a:pPr rtl="0" fontAlgn="base">
              <a:spcBef>
                <a:spcPts val="0"/>
              </a:spcBef>
              <a:spcAft>
                <a:spcPts val="0"/>
              </a:spcAft>
            </a:pPr>
            <a:endParaRPr lang="en-US" sz="1600" b="1" dirty="0">
              <a:latin typeface="Times New Roman" panose="02020603050405020304" pitchFamily="18" charset="0"/>
              <a:cs typeface="Times New Roman" panose="02020603050405020304" pitchFamily="18" charset="0"/>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SHUFFLING THE BITS:  ( In this case we are using this method, we can use any other way of shuffling also)</a:t>
            </a:r>
            <a:endParaRPr lang="en-US" sz="18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a:t>
            </a:r>
            <a:r>
              <a:rPr lang="en-US" sz="1600" b="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 last 4 bits of the data are rearranged to occupy the first 4 positions, while simultaneously, the first 4 bits are moved to the last 4 positions.</a:t>
            </a:r>
            <a:endParaRPr lang="en-IN"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441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A64B8D5-8A16-C618-2EE3-3E02FD4F87BA}"/>
              </a:ext>
            </a:extLst>
          </p:cNvPr>
          <p:cNvSpPr>
            <a:spLocks noGrp="1"/>
          </p:cNvSpPr>
          <p:nvPr>
            <p:ph type="body" idx="2"/>
          </p:nvPr>
        </p:nvSpPr>
        <p:spPr>
          <a:xfrm>
            <a:off x="507206" y="940595"/>
            <a:ext cx="8293894" cy="3518400"/>
          </a:xfrm>
        </p:spPr>
        <p:txBody>
          <a:bodyPr/>
          <a:lstStyle/>
          <a:p>
            <a:r>
              <a:rPr lang="en-IN" dirty="0">
                <a:latin typeface="Times New Roman" panose="02020603050405020304" pitchFamily="18" charset="0"/>
                <a:cs typeface="Times New Roman" panose="02020603050405020304" pitchFamily="18" charset="0"/>
              </a:rPr>
              <a:t>After Shuffling the bits we will perform AES - 256 ENCRYPTION. </a:t>
            </a:r>
          </a:p>
          <a:p>
            <a:pPr rtl="0">
              <a:spcBef>
                <a:spcPts val="0"/>
              </a:spcBef>
              <a:spcAft>
                <a:spcPts val="0"/>
              </a:spcAft>
            </a:pPr>
            <a:endParaRPr lang="en-IN" dirty="0">
              <a:latin typeface="Times New Roman" panose="02020603050405020304" pitchFamily="18" charset="0"/>
              <a:cs typeface="Times New Roman" panose="02020603050405020304" pitchFamily="18" charset="0"/>
            </a:endParaRPr>
          </a:p>
          <a:p>
            <a:pPr rtl="0">
              <a:spcBef>
                <a:spcPts val="0"/>
              </a:spcBef>
              <a:spcAft>
                <a:spcPts val="0"/>
              </a:spcAft>
            </a:pPr>
            <a:r>
              <a:rPr lang="en-US" sz="1800" b="1" i="0" u="none" strike="noStrike" dirty="0">
                <a:solidFill>
                  <a:srgbClr val="000000"/>
                </a:solidFill>
                <a:effectLst/>
                <a:latin typeface="Times New Roman" panose="02020603050405020304" pitchFamily="18" charset="0"/>
                <a:cs typeface="Times New Roman" panose="02020603050405020304" pitchFamily="18" charset="0"/>
              </a:rPr>
              <a:t>AES ENCRYPTION:</a:t>
            </a:r>
            <a:endParaRPr lang="en-US" b="0"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lang="en-US" sz="1600" i="0" u="none" strike="noStrike" dirty="0">
              <a:solidFill>
                <a:srgbClr val="000000"/>
              </a:solidFill>
              <a:latin typeface="Times New Roman" panose="02020603050405020304" pitchFamily="18" charset="0"/>
              <a:cs typeface="Times New Roman" panose="02020603050405020304" pitchFamily="18" charset="0"/>
            </a:endParaRPr>
          </a:p>
          <a:p>
            <a:pPr rtl="0">
              <a:spcBef>
                <a:spcPts val="0"/>
              </a:spcBef>
              <a:spcAft>
                <a:spcPts val="0"/>
              </a:spcAft>
            </a:pPr>
            <a:r>
              <a:rPr lang="en-US" sz="1600" b="0" dirty="0">
                <a:solidFill>
                  <a:srgbClr val="000000"/>
                </a:solidFill>
                <a:effectLst/>
                <a:latin typeface="Times New Roman" panose="02020603050405020304" pitchFamily="18" charset="0"/>
                <a:cs typeface="Times New Roman" panose="02020603050405020304" pitchFamily="18" charset="0"/>
              </a:rPr>
              <a:t>1.</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AES algorithm is used in Cipher Block Chaining (CBC) mode which takes Derived Key and Initialization Vector (IV) as inputs.</a:t>
            </a:r>
            <a:endParaRPr lang="en-US" sz="1600" dirty="0">
              <a:latin typeface="Times New Roman" panose="02020603050405020304" pitchFamily="18" charset="0"/>
              <a:cs typeface="Times New Roman" panose="02020603050405020304" pitchFamily="18" charset="0"/>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2. An initialization vector (IV) is an arbitrary number that can be used with a secret key for data encryption.</a:t>
            </a:r>
          </a:p>
          <a:p>
            <a:pPr rtl="0">
              <a:spcBef>
                <a:spcPts val="0"/>
              </a:spcBef>
              <a:spcAft>
                <a:spcPts val="0"/>
              </a:spcAft>
            </a:pPr>
            <a:r>
              <a:rPr lang="en-US" sz="1600" dirty="0">
                <a:solidFill>
                  <a:srgbClr val="000000"/>
                </a:solidFill>
                <a:latin typeface="Times New Roman" panose="02020603050405020304" pitchFamily="18" charset="0"/>
                <a:cs typeface="Times New Roman" panose="02020603050405020304" pitchFamily="18" charset="0"/>
              </a:rPr>
              <a:t>3.  </a:t>
            </a:r>
            <a:r>
              <a:rPr lang="en-US" sz="1600" b="0" i="0" u="none" strike="noStrike" dirty="0">
                <a:solidFill>
                  <a:srgbClr val="000000"/>
                </a:solidFill>
                <a:effectLst/>
                <a:latin typeface="Times New Roman" panose="02020603050405020304" pitchFamily="18" charset="0"/>
                <a:cs typeface="Times New Roman" panose="02020603050405020304" pitchFamily="18" charset="0"/>
              </a:rPr>
              <a:t>Initialization vector, XOR operation adds extra layer of security to use CBC mode.</a:t>
            </a:r>
            <a:endParaRPr lang="en-US" sz="16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4.  Derived Key is 256 bit length. </a:t>
            </a:r>
            <a:endParaRPr lang="en-US" sz="1600" b="0" dirty="0">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cs typeface="Times New Roman" panose="02020603050405020304" pitchFamily="18" charset="0"/>
              </a:rPr>
              <a:t>5.  AES works on 128 bit length fixed length block so the message is divided into 128 bit length blocks.</a:t>
            </a:r>
            <a:endParaRPr lang="en-US" sz="1600" b="0" dirty="0">
              <a:effectLst/>
              <a:latin typeface="Times New Roman" panose="02020603050405020304" pitchFamily="18" charset="0"/>
              <a:cs typeface="Times New Roman" panose="02020603050405020304" pitchFamily="18" charset="0"/>
            </a:endParaRPr>
          </a:p>
          <a:p>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5897A59B-177F-4881-CB77-17554D71DF91}"/>
              </a:ext>
            </a:extLst>
          </p:cNvPr>
          <p:cNvSpPr>
            <a:spLocks noGrp="1"/>
          </p:cNvSpPr>
          <p:nvPr>
            <p:ph type="dt" idx="10"/>
          </p:nvPr>
        </p:nvSpPr>
        <p:spPr/>
        <p:txBody>
          <a:bodyPr/>
          <a:lstStyle/>
          <a:p>
            <a:endParaRPr lang="en-IN" dirty="0"/>
          </a:p>
        </p:txBody>
      </p:sp>
      <p:sp>
        <p:nvSpPr>
          <p:cNvPr id="6" name="Footer Placeholder 5">
            <a:extLst>
              <a:ext uri="{FF2B5EF4-FFF2-40B4-BE49-F238E27FC236}">
                <a16:creationId xmlns:a16="http://schemas.microsoft.com/office/drawing/2014/main" id="{101E9595-979E-2607-0229-FA6A0DC0CAD1}"/>
              </a:ext>
            </a:extLst>
          </p:cNvPr>
          <p:cNvSpPr>
            <a:spLocks noGrp="1"/>
          </p:cNvSpPr>
          <p:nvPr>
            <p:ph type="ftr" idx="11"/>
          </p:nvPr>
        </p:nvSpPr>
        <p:spPr/>
        <p:txBody>
          <a:bodyPr/>
          <a:lstStyle/>
          <a:p>
            <a:r>
              <a:rPr lang="en-US" dirty="0"/>
              <a:t>Department of Computer Science and Engineering</a:t>
            </a:r>
          </a:p>
        </p:txBody>
      </p:sp>
      <p:sp>
        <p:nvSpPr>
          <p:cNvPr id="7" name="Slide Number Placeholder 6">
            <a:extLst>
              <a:ext uri="{FF2B5EF4-FFF2-40B4-BE49-F238E27FC236}">
                <a16:creationId xmlns:a16="http://schemas.microsoft.com/office/drawing/2014/main" id="{C6A02AB9-B050-09A2-54EE-44BD73FE0B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8704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F9B6AF-D2F1-62E1-EB04-84C3F77CC675}"/>
              </a:ext>
            </a:extLst>
          </p:cNvPr>
          <p:cNvSpPr>
            <a:spLocks noGrp="1"/>
          </p:cNvSpPr>
          <p:nvPr>
            <p:ph type="body" idx="2"/>
          </p:nvPr>
        </p:nvSpPr>
        <p:spPr>
          <a:xfrm>
            <a:off x="457202" y="592931"/>
            <a:ext cx="7900986" cy="4001795"/>
          </a:xfrm>
        </p:spPr>
        <p:txBody>
          <a:bodyPr/>
          <a:lstStyle/>
          <a:p>
            <a:r>
              <a:rPr lang="en-IN"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sym typeface="Wingdings" panose="05000000000000000000" pitchFamily="2" charset="2"/>
              </a:rPr>
              <a:t>          </a:t>
            </a:r>
            <a:r>
              <a:rPr lang="en-IN" b="1" dirty="0">
                <a:latin typeface="Times New Roman" panose="02020603050405020304" pitchFamily="18" charset="0"/>
                <a:cs typeface="Times New Roman" panose="02020603050405020304" pitchFamily="18" charset="0"/>
                <a:sym typeface="Wingdings" panose="05000000000000000000" pitchFamily="2" charset="2"/>
              </a:rPr>
              <a:t>CBC MODE</a:t>
            </a:r>
            <a:br>
              <a:rPr lang="en-US"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A09D907D-B3DB-F9E6-0875-B5469E3EF295}"/>
              </a:ext>
            </a:extLst>
          </p:cNvPr>
          <p:cNvSpPr>
            <a:spLocks noGrp="1"/>
          </p:cNvSpPr>
          <p:nvPr>
            <p:ph type="dt" idx="10"/>
          </p:nvPr>
        </p:nvSpPr>
        <p:spPr/>
        <p:txBody>
          <a:bodyPr/>
          <a:lstStyle/>
          <a:p>
            <a:endParaRPr lang="en-IN"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C8C7BACB-1408-C4E7-D6B1-DC77B230DD55}"/>
              </a:ext>
            </a:extLst>
          </p:cNvPr>
          <p:cNvSpPr>
            <a:spLocks noGrp="1"/>
          </p:cNvSpPr>
          <p:nvPr>
            <p:ph type="ftr" idx="11"/>
          </p:nvPr>
        </p:nvSpPr>
        <p:spPr/>
        <p:txBody>
          <a:bodyPr/>
          <a:lstStyle/>
          <a:p>
            <a:r>
              <a:rPr lang="en-US" dirty="0">
                <a:latin typeface="Times New Roman" panose="02020603050405020304" pitchFamily="18" charset="0"/>
                <a:cs typeface="Times New Roman" panose="02020603050405020304" pitchFamily="18" charset="0"/>
              </a:rPr>
              <a:t>Department of Computer Science and Engineering</a:t>
            </a:r>
          </a:p>
        </p:txBody>
      </p:sp>
      <p:sp>
        <p:nvSpPr>
          <p:cNvPr id="7" name="Slide Number Placeholder 6">
            <a:extLst>
              <a:ext uri="{FF2B5EF4-FFF2-40B4-BE49-F238E27FC236}">
                <a16:creationId xmlns:a16="http://schemas.microsoft.com/office/drawing/2014/main" id="{9FF27812-B71E-0196-819A-0A21D4C380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Times New Roman" panose="02020603050405020304" pitchFamily="18" charset="0"/>
                <a:cs typeface="Times New Roman" panose="02020603050405020304" pitchFamily="18" charset="0"/>
              </a:rPr>
              <a:t>7</a:t>
            </a:fld>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67B2F963-5AB9-DB26-EEE1-5E10AA0CF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 y="760631"/>
            <a:ext cx="2828925" cy="14763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A0C598-1D93-2811-9C0C-539B3F32A2DA}"/>
              </a:ext>
            </a:extLst>
          </p:cNvPr>
          <p:cNvSpPr txBox="1"/>
          <p:nvPr/>
        </p:nvSpPr>
        <p:spPr>
          <a:xfrm>
            <a:off x="3614737" y="1194019"/>
            <a:ext cx="5350669" cy="830997"/>
          </a:xfrm>
          <a:prstGeom prst="rect">
            <a:avLst/>
          </a:prstGeom>
          <a:noFill/>
        </p:spPr>
        <p:txBody>
          <a:bodyPr wrap="square">
            <a:spAutoFit/>
          </a:bodyPr>
          <a:lstStyle/>
          <a:p>
            <a:r>
              <a:rPr lang="en-US" sz="1600" b="0" i="0" u="none" strike="noStrike" dirty="0">
                <a:solidFill>
                  <a:srgbClr val="000000"/>
                </a:solidFill>
                <a:effectLst/>
                <a:latin typeface="Times New Roman" panose="02020603050405020304" pitchFamily="18" charset="0"/>
                <a:cs typeface="Times New Roman" panose="02020603050405020304" pitchFamily="18" charset="0"/>
              </a:rPr>
              <a:t>The final cipher text is obtained is in the form of  bytes where we convert the message to individual bits by keeping them in the form of a list.</a:t>
            </a:r>
            <a:endParaRPr lang="en-IN"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2B0F9F4-F46A-531F-8934-B4953E434F92}"/>
              </a:ext>
            </a:extLst>
          </p:cNvPr>
          <p:cNvSpPr txBox="1"/>
          <p:nvPr/>
        </p:nvSpPr>
        <p:spPr>
          <a:xfrm>
            <a:off x="542925" y="2463485"/>
            <a:ext cx="8040288" cy="2277547"/>
          </a:xfrm>
          <a:prstGeom prst="rect">
            <a:avLst/>
          </a:prstGeom>
          <a:noFill/>
        </p:spPr>
        <p:txBody>
          <a:bodyPr wrap="square">
            <a:spAutoFit/>
          </a:bodyPr>
          <a:lstStyle/>
          <a:p>
            <a:r>
              <a:rPr lang="en-IN" sz="1600" b="1" dirty="0">
                <a:latin typeface="Times New Roman" panose="02020603050405020304" pitchFamily="18" charset="0"/>
                <a:cs typeface="Times New Roman" panose="02020603050405020304" pitchFamily="18" charset="0"/>
              </a:rPr>
              <a:t>APPENDING TO IV:</a:t>
            </a:r>
          </a:p>
          <a:p>
            <a:r>
              <a:rPr lang="en-IN" sz="1600" dirty="0">
                <a:latin typeface="Times New Roman" panose="02020603050405020304" pitchFamily="18" charset="0"/>
                <a:cs typeface="Times New Roman" panose="02020603050405020304" pitchFamily="18" charset="0"/>
              </a:rPr>
              <a:t>The resulting ciphertext is appended to IV.</a:t>
            </a:r>
          </a:p>
          <a:p>
            <a:endParaRPr lang="en-IN" sz="1600" dirty="0">
              <a:latin typeface="Times New Roman" panose="02020603050405020304" pitchFamily="18" charset="0"/>
              <a:cs typeface="Times New Roman" panose="02020603050405020304" pitchFamily="18" charset="0"/>
            </a:endParaRPr>
          </a:p>
          <a:p>
            <a:endParaRPr lang="en-IN" sz="1600" b="1"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BASE 64 ENCODING:</a:t>
            </a:r>
          </a:p>
          <a:p>
            <a:r>
              <a:rPr lang="en-IN" sz="1600" dirty="0">
                <a:latin typeface="Times New Roman" panose="02020603050405020304" pitchFamily="18" charset="0"/>
                <a:cs typeface="Times New Roman" panose="02020603050405020304" pitchFamily="18" charset="0"/>
              </a:rPr>
              <a:t>Then the ciphertext is finally encoded with BASE-64 encoding where 6 binary bits are grouped together and among the predefined 64 characters: </a:t>
            </a:r>
            <a:r>
              <a:rPr lang="en-IN" sz="1600" b="1" dirty="0">
                <a:latin typeface="Times New Roman" panose="02020603050405020304" pitchFamily="18" charset="0"/>
                <a:cs typeface="Times New Roman" panose="02020603050405020304" pitchFamily="18" charset="0"/>
              </a:rPr>
              <a:t>A-Z, a-z, +, /, 0-9.</a:t>
            </a:r>
          </a:p>
          <a:p>
            <a:r>
              <a:rPr lang="en-IN" sz="1600" dirty="0">
                <a:latin typeface="Times New Roman" panose="02020603050405020304" pitchFamily="18" charset="0"/>
                <a:cs typeface="Times New Roman" panose="02020603050405020304" pitchFamily="18" charset="0"/>
              </a:rPr>
              <a:t>The Base 64 Encoding is done.</a:t>
            </a:r>
          </a:p>
          <a:p>
            <a:endParaRPr lang="en-IN" b="1" dirty="0">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7FC0F38B-F516-1D19-E1E0-D51515E1970C}"/>
              </a:ext>
            </a:extLst>
          </p:cNvPr>
          <p:cNvCxnSpPr/>
          <p:nvPr/>
        </p:nvCxnSpPr>
        <p:spPr>
          <a:xfrm>
            <a:off x="3736181" y="1042988"/>
            <a:ext cx="4214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784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4691C48-57F3-1D14-A3EC-DA7AE27179DF}"/>
              </a:ext>
            </a:extLst>
          </p:cNvPr>
          <p:cNvSpPr>
            <a:spLocks noGrp="1"/>
          </p:cNvSpPr>
          <p:nvPr>
            <p:ph type="body" idx="2"/>
          </p:nvPr>
        </p:nvSpPr>
        <p:spPr>
          <a:xfrm>
            <a:off x="342901" y="812550"/>
            <a:ext cx="8579644" cy="3518400"/>
          </a:xfrm>
        </p:spPr>
        <p:txBody>
          <a:bodyPr/>
          <a:lstStyle/>
          <a:p>
            <a:r>
              <a:rPr lang="en-IN" sz="1600" b="1" dirty="0">
                <a:solidFill>
                  <a:srgbClr val="000000"/>
                </a:solidFill>
                <a:latin typeface="Times New Roman" panose="02020603050405020304" pitchFamily="18" charset="0"/>
              </a:rPr>
              <a:t>HEADER TEXT INSERTION:</a:t>
            </a:r>
          </a:p>
          <a:p>
            <a:endParaRPr lang="en-IN" sz="1800" b="1" dirty="0">
              <a:solidFill>
                <a:srgbClr val="000000"/>
              </a:solidFill>
              <a:latin typeface="Times New Roman" panose="02020603050405020304" pitchFamily="18" charset="0"/>
            </a:endParaRPr>
          </a:p>
          <a:p>
            <a:pPr marL="228600" indent="0" rtl="0">
              <a:spcBef>
                <a:spcPts val="0"/>
              </a:spcBef>
              <a:spcAft>
                <a:spcPts val="0"/>
              </a:spcAft>
            </a:pPr>
            <a:r>
              <a:rPr lang="en-US" sz="1800" b="0" i="0" u="none" strike="noStrike" dirty="0">
                <a:solidFill>
                  <a:srgbClr val="000000"/>
                </a:solidFill>
                <a:effectLst/>
                <a:latin typeface="Times New Roman" panose="02020603050405020304" pitchFamily="18" charset="0"/>
                <a:sym typeface="Wingdings" panose="05000000000000000000" pitchFamily="2" charset="2"/>
              </a:rPr>
              <a:t> </a:t>
            </a:r>
            <a:r>
              <a:rPr lang="en-US" sz="1600" b="0" i="0" u="none" strike="noStrike" dirty="0">
                <a:solidFill>
                  <a:srgbClr val="000000"/>
                </a:solidFill>
                <a:effectLst/>
                <a:latin typeface="Times New Roman" panose="02020603050405020304" pitchFamily="18" charset="0"/>
              </a:rPr>
              <a:t>Header Text is encoded along with the cipher text.</a:t>
            </a:r>
            <a:endParaRPr lang="en-US" sz="1600" b="0" dirty="0">
              <a:effectLst/>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sym typeface="Wingdings" panose="05000000000000000000" pitchFamily="2" charset="2"/>
              </a:rPr>
              <a:t> </a:t>
            </a:r>
            <a:r>
              <a:rPr lang="en-US" sz="1600" b="0" i="0" u="none" strike="noStrike" dirty="0">
                <a:solidFill>
                  <a:srgbClr val="000000"/>
                </a:solidFill>
                <a:effectLst/>
                <a:latin typeface="Times New Roman" panose="02020603050405020304" pitchFamily="18" charset="0"/>
              </a:rPr>
              <a:t>Header Text is </a:t>
            </a:r>
            <a:r>
              <a:rPr lang="en-US" sz="1600" b="0" i="0" u="none" strike="noStrike" dirty="0" err="1">
                <a:solidFill>
                  <a:srgbClr val="000000"/>
                </a:solidFill>
                <a:effectLst/>
                <a:latin typeface="Times New Roman" panose="02020603050405020304" pitchFamily="18" charset="0"/>
              </a:rPr>
              <a:t>is</a:t>
            </a:r>
            <a:r>
              <a:rPr lang="en-US" sz="1600" b="0" i="0" u="none" strike="noStrike" dirty="0">
                <a:solidFill>
                  <a:srgbClr val="000000"/>
                </a:solidFill>
                <a:effectLst/>
                <a:latin typeface="Times New Roman" panose="02020603050405020304" pitchFamily="18" charset="0"/>
              </a:rPr>
              <a:t> a predefined string that is used as a marker or identifier at the beginning of the hidden message.</a:t>
            </a:r>
            <a:endParaRPr lang="en-US" sz="1600" b="0" dirty="0">
              <a:effectLst/>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sym typeface="Wingdings" panose="05000000000000000000" pitchFamily="2" charset="2"/>
              </a:rPr>
              <a:t> </a:t>
            </a:r>
            <a:r>
              <a:rPr lang="en-US" sz="1600" b="0" i="0" u="none" strike="noStrike" dirty="0">
                <a:solidFill>
                  <a:srgbClr val="000000"/>
                </a:solidFill>
                <a:effectLst/>
                <a:latin typeface="Times New Roman" panose="02020603050405020304" pitchFamily="18" charset="0"/>
              </a:rPr>
              <a:t>The length of the Header Text is 10 characters or bytes - “</a:t>
            </a:r>
            <a:r>
              <a:rPr lang="en-US" sz="1600" b="1" dirty="0" err="1">
                <a:solidFill>
                  <a:srgbClr val="000000"/>
                </a:solidFill>
                <a:latin typeface="Times New Roman" panose="02020603050405020304" pitchFamily="18" charset="0"/>
              </a:rPr>
              <a:t>HeaderText</a:t>
            </a:r>
            <a:r>
              <a:rPr lang="en-US" sz="1600" b="0" i="0" u="none" strike="noStrike" dirty="0">
                <a:solidFill>
                  <a:srgbClr val="000000"/>
                </a:solidFill>
                <a:effectLst/>
                <a:latin typeface="Times New Roman" panose="02020603050405020304" pitchFamily="18" charset="0"/>
              </a:rPr>
              <a:t>”</a:t>
            </a:r>
            <a:r>
              <a:rPr lang="en-US" sz="1600" b="0" i="0" u="none" strike="noStrike" dirty="0">
                <a:solidFill>
                  <a:srgbClr val="000000"/>
                </a:solidFill>
                <a:effectLst/>
                <a:latin typeface="Courier New" panose="02070309020205020404" pitchFamily="49" charset="0"/>
              </a:rPr>
              <a:t>.</a:t>
            </a:r>
            <a:r>
              <a:rPr lang="en-US" sz="1600" b="0" i="0" u="none" strike="noStrike" dirty="0">
                <a:solidFill>
                  <a:srgbClr val="000000"/>
                </a:solidFill>
                <a:effectLst/>
                <a:latin typeface="Times New Roman" panose="02020603050405020304" pitchFamily="18" charset="0"/>
              </a:rPr>
              <a:t>It’s purpose is to distinguish between the header (marker) and the actual encrypted message within the image.</a:t>
            </a:r>
            <a:endParaRPr lang="en-US" sz="1600" b="0" dirty="0">
              <a:effectLst/>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sym typeface="Wingdings" panose="05000000000000000000" pitchFamily="2" charset="2"/>
              </a:rPr>
              <a:t> </a:t>
            </a:r>
            <a:r>
              <a:rPr lang="en-US" sz="1600" b="0" i="0" u="none" strike="noStrike" dirty="0">
                <a:solidFill>
                  <a:srgbClr val="000000"/>
                </a:solidFill>
                <a:effectLst/>
                <a:latin typeface="Times New Roman" panose="02020603050405020304" pitchFamily="18" charset="0"/>
              </a:rPr>
              <a:t>The header is shared among the Sender and Receiver.</a:t>
            </a:r>
            <a:endParaRPr lang="en-US" sz="1600" b="0" dirty="0">
              <a:effectLst/>
            </a:endParaRPr>
          </a:p>
          <a:p>
            <a:pPr rtl="0">
              <a:spcBef>
                <a:spcPts val="0"/>
              </a:spcBef>
              <a:spcAft>
                <a:spcPts val="0"/>
              </a:spcAft>
            </a:pPr>
            <a:r>
              <a:rPr lang="en-US" sz="1600" b="0" i="0" u="none" strike="noStrike" dirty="0">
                <a:solidFill>
                  <a:srgbClr val="000000"/>
                </a:solidFill>
                <a:effectLst/>
                <a:latin typeface="Times New Roman" panose="02020603050405020304" pitchFamily="18" charset="0"/>
                <a:sym typeface="Wingdings" panose="05000000000000000000" pitchFamily="2" charset="2"/>
              </a:rPr>
              <a:t> </a:t>
            </a:r>
            <a:r>
              <a:rPr lang="en-US" sz="1600" b="0" i="0" u="none" strike="noStrike" dirty="0">
                <a:solidFill>
                  <a:srgbClr val="000000"/>
                </a:solidFill>
                <a:effectLst/>
                <a:latin typeface="Times New Roman" panose="02020603050405020304" pitchFamily="18" charset="0"/>
              </a:rPr>
              <a:t>When decoding an image, the code checks whether the header text is present at the beginning of the decoded data. If it is not found or does not match the expected header text, the code considers the data invalid. This helps to ensure the integrity of the encoded message.</a:t>
            </a:r>
            <a:endParaRPr lang="en-US" sz="1600" b="0" dirty="0">
              <a:effectLst/>
            </a:endParaRPr>
          </a:p>
          <a:p>
            <a:br>
              <a:rPr lang="en-US" sz="2400" dirty="0"/>
            </a:br>
            <a:r>
              <a:rPr lang="en-IN" sz="1800" b="1" i="0" u="none" strike="noStrike" dirty="0">
                <a:solidFill>
                  <a:srgbClr val="000000"/>
                </a:solidFill>
                <a:effectLst/>
                <a:latin typeface="Times New Roman" panose="02020603050405020304" pitchFamily="18" charset="0"/>
              </a:rPr>
              <a:t> </a:t>
            </a:r>
          </a:p>
          <a:p>
            <a:endParaRPr lang="en-IN" sz="1800" b="1" dirty="0">
              <a:solidFill>
                <a:srgbClr val="000000"/>
              </a:solidFill>
              <a:latin typeface="Times New Roman" panose="02020603050405020304" pitchFamily="18" charset="0"/>
            </a:endParaRPr>
          </a:p>
          <a:p>
            <a:endParaRPr lang="en-IN" dirty="0"/>
          </a:p>
        </p:txBody>
      </p:sp>
      <p:sp>
        <p:nvSpPr>
          <p:cNvPr id="5" name="Date Placeholder 4">
            <a:extLst>
              <a:ext uri="{FF2B5EF4-FFF2-40B4-BE49-F238E27FC236}">
                <a16:creationId xmlns:a16="http://schemas.microsoft.com/office/drawing/2014/main" id="{6FF310D8-1BA0-F147-FADA-C6F8DAF2D6E1}"/>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373337E4-1887-6EB8-7751-77AD71C44998}"/>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5105C3B4-A83C-97A0-F9FE-597B17AC5A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1788938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D01438-B3FF-9437-FBA1-5369E0BF9CE4}"/>
              </a:ext>
            </a:extLst>
          </p:cNvPr>
          <p:cNvSpPr>
            <a:spLocks noGrp="1"/>
          </p:cNvSpPr>
          <p:nvPr>
            <p:ph type="body" idx="2"/>
          </p:nvPr>
        </p:nvSpPr>
        <p:spPr>
          <a:xfrm>
            <a:off x="364331" y="700088"/>
            <a:ext cx="8779669" cy="3894638"/>
          </a:xfrm>
        </p:spPr>
        <p:txBody>
          <a:bodyPr/>
          <a:lstStyle/>
          <a:p>
            <a:r>
              <a:rPr lang="en-IN" sz="1800" b="1" i="0" u="none" strike="noStrike" dirty="0">
                <a:solidFill>
                  <a:srgbClr val="000000"/>
                </a:solidFill>
                <a:effectLst/>
                <a:latin typeface="Times New Roman" panose="02020603050405020304" pitchFamily="18" charset="0"/>
              </a:rPr>
              <a:t>  </a:t>
            </a:r>
            <a:r>
              <a:rPr lang="en-IN" sz="1600" b="1" i="0" u="none" strike="noStrike" dirty="0">
                <a:solidFill>
                  <a:srgbClr val="000000"/>
                </a:solidFill>
                <a:effectLst/>
                <a:latin typeface="Times New Roman" panose="02020603050405020304" pitchFamily="18" charset="0"/>
              </a:rPr>
              <a:t> LSB ENCODING: </a:t>
            </a:r>
          </a:p>
          <a:p>
            <a:endParaRPr lang="en-IN" dirty="0"/>
          </a:p>
          <a:p>
            <a:endParaRPr lang="en-IN" dirty="0"/>
          </a:p>
          <a:p>
            <a:endParaRPr lang="en-IN" dirty="0"/>
          </a:p>
          <a:p>
            <a:endParaRPr lang="en-IN" dirty="0"/>
          </a:p>
          <a:p>
            <a:endParaRPr lang="en-IN" dirty="0"/>
          </a:p>
          <a:p>
            <a:pPr rtl="0">
              <a:spcBef>
                <a:spcPts val="0"/>
              </a:spcBef>
              <a:spcAft>
                <a:spcPts val="0"/>
              </a:spcAft>
            </a:pPr>
            <a:endParaRPr lang="en-IN" dirty="0"/>
          </a:p>
          <a:p>
            <a:pPr rtl="0">
              <a:spcBef>
                <a:spcPts val="0"/>
              </a:spcBef>
              <a:spcAft>
                <a:spcPts val="0"/>
              </a:spcAft>
            </a:pPr>
            <a:r>
              <a:rPr lang="en-US" sz="1600" b="0" i="0" u="none" strike="noStrike" dirty="0">
                <a:solidFill>
                  <a:srgbClr val="000000"/>
                </a:solidFill>
                <a:effectLst/>
                <a:latin typeface="Times New Roman" panose="02020603050405020304" pitchFamily="18" charset="0"/>
              </a:rPr>
              <a:t>For example, in the steganography process, if the message bit to encode is “H” then the procedure is as follows:</a:t>
            </a:r>
          </a:p>
          <a:p>
            <a:pPr rtl="0">
              <a:spcBef>
                <a:spcPts val="0"/>
              </a:spcBef>
              <a:spcAft>
                <a:spcPts val="0"/>
              </a:spcAft>
            </a:pPr>
            <a:r>
              <a:rPr lang="en-US" sz="1600" dirty="0">
                <a:solidFill>
                  <a:srgbClr val="000000"/>
                </a:solidFill>
                <a:latin typeface="Times New Roman" panose="02020603050405020304" pitchFamily="18" charset="0"/>
              </a:rPr>
              <a:t>  </a:t>
            </a:r>
          </a:p>
          <a:p>
            <a:pPr rtl="0">
              <a:spcBef>
                <a:spcPts val="0"/>
              </a:spcBef>
              <a:spcAft>
                <a:spcPts val="0"/>
              </a:spcAft>
            </a:pPr>
            <a:r>
              <a:rPr lang="en-US" sz="1600" dirty="0">
                <a:solidFill>
                  <a:srgbClr val="000000"/>
                </a:solidFill>
                <a:latin typeface="Times New Roman" panose="02020603050405020304" pitchFamily="18" charset="0"/>
              </a:rPr>
              <a:t>                                                  </a:t>
            </a:r>
          </a:p>
        </p:txBody>
      </p:sp>
      <p:sp>
        <p:nvSpPr>
          <p:cNvPr id="5" name="Date Placeholder 4">
            <a:extLst>
              <a:ext uri="{FF2B5EF4-FFF2-40B4-BE49-F238E27FC236}">
                <a16:creationId xmlns:a16="http://schemas.microsoft.com/office/drawing/2014/main" id="{25BC8B8D-1C31-4F00-6DC8-A0BF230C4302}"/>
              </a:ext>
            </a:extLst>
          </p:cNvPr>
          <p:cNvSpPr>
            <a:spLocks noGrp="1"/>
          </p:cNvSpPr>
          <p:nvPr>
            <p:ph type="dt" idx="10"/>
          </p:nvPr>
        </p:nvSpPr>
        <p:spPr/>
        <p:txBody>
          <a:bodyPr/>
          <a:lstStyle/>
          <a:p>
            <a:endParaRPr lang="en-IN"/>
          </a:p>
        </p:txBody>
      </p:sp>
      <p:sp>
        <p:nvSpPr>
          <p:cNvPr id="6" name="Footer Placeholder 5">
            <a:extLst>
              <a:ext uri="{FF2B5EF4-FFF2-40B4-BE49-F238E27FC236}">
                <a16:creationId xmlns:a16="http://schemas.microsoft.com/office/drawing/2014/main" id="{59D4B207-3FD2-BD3D-32CA-6DF8C3625782}"/>
              </a:ext>
            </a:extLst>
          </p:cNvPr>
          <p:cNvSpPr>
            <a:spLocks noGrp="1"/>
          </p:cNvSpPr>
          <p:nvPr>
            <p:ph type="ftr" idx="11"/>
          </p:nvPr>
        </p:nvSpPr>
        <p:spPr/>
        <p:txBody>
          <a:bodyPr/>
          <a:lstStyle/>
          <a:p>
            <a:r>
              <a:rPr lang="en-US"/>
              <a:t>Department of Computer Science and Engineering</a:t>
            </a:r>
          </a:p>
        </p:txBody>
      </p:sp>
      <p:sp>
        <p:nvSpPr>
          <p:cNvPr id="7" name="Slide Number Placeholder 6">
            <a:extLst>
              <a:ext uri="{FF2B5EF4-FFF2-40B4-BE49-F238E27FC236}">
                <a16:creationId xmlns:a16="http://schemas.microsoft.com/office/drawing/2014/main" id="{E43D8AC9-9971-F835-ECA6-4183814357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1028" name="Picture 4">
            <a:extLst>
              <a:ext uri="{FF2B5EF4-FFF2-40B4-BE49-F238E27FC236}">
                <a16:creationId xmlns:a16="http://schemas.microsoft.com/office/drawing/2014/main" id="{AF71F6CB-A353-111D-B1C7-98E7F3557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56" y="1235869"/>
            <a:ext cx="1585913" cy="11260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20851A-D297-B0B2-BDED-EEF571E105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0562" y="1142999"/>
            <a:ext cx="1396479" cy="12189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B858812-0B6D-E20E-4F77-B3541DF5DF4E}"/>
              </a:ext>
            </a:extLst>
          </p:cNvPr>
          <p:cNvSpPr txBox="1"/>
          <p:nvPr/>
        </p:nvSpPr>
        <p:spPr>
          <a:xfrm>
            <a:off x="2150269" y="1495186"/>
            <a:ext cx="2657475" cy="738664"/>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Times New Roman" panose="02020603050405020304" pitchFamily="18" charset="0"/>
              </a:rPr>
              <a:t>The image is made up of pixels</a:t>
            </a:r>
            <a:endParaRPr lang="en-US" b="0" dirty="0">
              <a:effectLst/>
            </a:endParaRPr>
          </a:p>
          <a:p>
            <a:br>
              <a:rPr lang="en-US" dirty="0"/>
            </a:br>
            <a:endParaRPr lang="en-IN" dirty="0"/>
          </a:p>
        </p:txBody>
      </p:sp>
      <p:sp>
        <p:nvSpPr>
          <p:cNvPr id="13" name="TextBox 12">
            <a:extLst>
              <a:ext uri="{FF2B5EF4-FFF2-40B4-BE49-F238E27FC236}">
                <a16:creationId xmlns:a16="http://schemas.microsoft.com/office/drawing/2014/main" id="{8665FB25-869C-473C-B946-3EFF5C0F6302}"/>
              </a:ext>
            </a:extLst>
          </p:cNvPr>
          <p:cNvSpPr txBox="1"/>
          <p:nvPr/>
        </p:nvSpPr>
        <p:spPr>
          <a:xfrm>
            <a:off x="6467041" y="1321861"/>
            <a:ext cx="2784562" cy="95410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Times New Roman" panose="02020603050405020304" pitchFamily="18" charset="0"/>
              </a:rPr>
              <a:t>Each pixel has 3 </a:t>
            </a:r>
            <a:r>
              <a:rPr lang="en-US" sz="1400" b="0" i="0" u="none" strike="noStrike" dirty="0" err="1">
                <a:solidFill>
                  <a:srgbClr val="000000"/>
                </a:solidFill>
                <a:effectLst/>
                <a:latin typeface="Times New Roman" panose="02020603050405020304" pitchFamily="18" charset="0"/>
              </a:rPr>
              <a:t>colours</a:t>
            </a:r>
            <a:r>
              <a:rPr lang="en-US" sz="1400" b="0" i="0" u="none" strike="noStrike" dirty="0">
                <a:solidFill>
                  <a:srgbClr val="000000"/>
                </a:solidFill>
                <a:effectLst/>
                <a:latin typeface="Times New Roman" panose="02020603050405020304" pitchFamily="18" charset="0"/>
              </a:rPr>
              <a:t> - Red, Green and Blue</a:t>
            </a:r>
            <a:endParaRPr lang="en-US" b="0" dirty="0">
              <a:effectLst/>
            </a:endParaRPr>
          </a:p>
          <a:p>
            <a:br>
              <a:rPr lang="en-US" dirty="0"/>
            </a:br>
            <a:endParaRPr lang="en-IN" dirty="0"/>
          </a:p>
        </p:txBody>
      </p:sp>
      <p:pic>
        <p:nvPicPr>
          <p:cNvPr id="14" name="Picture 8">
            <a:extLst>
              <a:ext uri="{FF2B5EF4-FFF2-40B4-BE49-F238E27FC236}">
                <a16:creationId xmlns:a16="http://schemas.microsoft.com/office/drawing/2014/main" id="{2874D4B2-802D-1C7C-3241-B0EB2ABEB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207" y="3214687"/>
            <a:ext cx="4551537" cy="12287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39739C-557A-E8F0-A188-EF06FD96317E}"/>
              </a:ext>
            </a:extLst>
          </p:cNvPr>
          <p:cNvSpPr txBox="1"/>
          <p:nvPr/>
        </p:nvSpPr>
        <p:spPr>
          <a:xfrm>
            <a:off x="4807744" y="3402672"/>
            <a:ext cx="4498258" cy="523220"/>
          </a:xfrm>
          <a:prstGeom prst="rect">
            <a:avLst/>
          </a:prstGeom>
          <a:noFill/>
        </p:spPr>
        <p:txBody>
          <a:bodyPr wrap="square">
            <a:spAutoFit/>
          </a:bodyPr>
          <a:lstStyle/>
          <a:p>
            <a:r>
              <a:rPr lang="en-US" b="0" i="0" u="none" strike="noStrike" dirty="0">
                <a:solidFill>
                  <a:srgbClr val="000000"/>
                </a:solidFill>
                <a:effectLst/>
                <a:latin typeface="Times New Roman" panose="02020603050405020304" pitchFamily="18" charset="0"/>
              </a:rPr>
              <a:t>Each character is converted to the corresponding ASCII value and converted to 8 bits.</a:t>
            </a:r>
            <a:endParaRPr lang="en-IN" dirty="0"/>
          </a:p>
        </p:txBody>
      </p:sp>
    </p:spTree>
    <p:extLst>
      <p:ext uri="{BB962C8B-B14F-4D97-AF65-F5344CB8AC3E}">
        <p14:creationId xmlns:p14="http://schemas.microsoft.com/office/powerpoint/2010/main" val="2961697917"/>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4227</TotalTime>
  <Words>2528</Words>
  <Application>Microsoft Office PowerPoint</Application>
  <PresentationFormat>On-screen Show (16:9)</PresentationFormat>
  <Paragraphs>389</Paragraphs>
  <Slides>35</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Noto Sans Symbols</vt:lpstr>
      <vt:lpstr>Calibri</vt:lpstr>
      <vt:lpstr>Wingdings</vt:lpstr>
      <vt:lpstr>Arial</vt:lpstr>
      <vt:lpstr>Courier New</vt:lpstr>
      <vt:lpstr>Trebuchet MS</vt:lpstr>
      <vt:lpstr>Bookman Old Style</vt:lpstr>
      <vt:lpstr>Times New Roman</vt:lpstr>
      <vt:lpstr>1_Office Theme</vt:lpstr>
      <vt:lpstr>RANDOMIZED LEAST SIGNIFICANT BIT(LSB) EMBEDDING IMAGE STEGANOGRAPHY WITH ADVANCED ENCRYPTION STANDARD(AES) ALGORITHM</vt:lpstr>
      <vt:lpstr>Introduction</vt:lpstr>
      <vt:lpstr>Problem Statement</vt:lpstr>
      <vt:lpstr>Proposed Method</vt:lpstr>
      <vt:lpstr>Proposed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Environment </vt:lpstr>
      <vt:lpstr>PowerPoint Presentation</vt:lpstr>
      <vt:lpstr>Experiment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vt:lpstr>
      <vt:lpstr>Justification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PADMINI G M S</cp:lastModifiedBy>
  <cp:revision>24</cp:revision>
  <dcterms:modified xsi:type="dcterms:W3CDTF">2023-10-15T16:56:55Z</dcterms:modified>
</cp:coreProperties>
</file>